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68" r:id="rId9"/>
    <p:sldId id="269" r:id="rId10"/>
    <p:sldId id="276" r:id="rId11"/>
    <p:sldId id="263" r:id="rId12"/>
    <p:sldId id="275" r:id="rId13"/>
    <p:sldId id="264" r:id="rId14"/>
    <p:sldId id="274" r:id="rId15"/>
    <p:sldId id="265" r:id="rId16"/>
    <p:sldId id="266" r:id="rId17"/>
    <p:sldId id="273" r:id="rId18"/>
    <p:sldId id="267" r:id="rId19"/>
  </p:sldIdLst>
  <p:sldSz cx="18288000" cy="10287000"/>
  <p:notesSz cx="6858000" cy="9144000"/>
  <p:embeddedFontLst>
    <p:embeddedFont>
      <p:font typeface="Corbel" panose="020B0503020204020204" pitchFamily="34" charset="0"/>
      <p:regular r:id="rId21"/>
      <p:bold r:id="rId22"/>
      <p:italic r:id="rId23"/>
      <p:boldItalic r:id="rId24"/>
    </p:embeddedFont>
    <p:embeddedFont>
      <p:font typeface="TT Lakes Neue" panose="020B0604020202020204" charset="0"/>
      <p:regular r:id="rId25"/>
    </p:embeddedFont>
    <p:embeddedFont>
      <p:font typeface="TT Lakes Neue Bold" panose="020B0604020202020204" charset="0"/>
      <p:regular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E3F8"/>
    <a:srgbClr val="4F5A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סגנון ביניים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סגנון ביניים 4 - הדגשה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סגנון ביניים 4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396" autoAdjust="0"/>
  </p:normalViewPr>
  <p:slideViewPr>
    <p:cSldViewPr>
      <p:cViewPr varScale="1">
        <p:scale>
          <a:sx n="71" d="100"/>
          <a:sy n="71" d="100"/>
        </p:scale>
        <p:origin x="71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C91BF716-C4E6-4013-83E3-9C3DA5A92F48}" type="datetimeFigureOut">
              <a:rPr lang="en-IL" smtClean="0"/>
              <a:t>13/07/2025</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8F38A976-29BF-4C7E-A7D6-2C6EA5B1A1CF}" type="slidenum">
              <a:rPr lang="en-IL" smtClean="0"/>
              <a:t>‹#›</a:t>
            </a:fld>
            <a:endParaRPr lang="en-IL"/>
          </a:p>
        </p:txBody>
      </p:sp>
    </p:spTree>
    <p:extLst>
      <p:ext uri="{BB962C8B-B14F-4D97-AF65-F5344CB8AC3E}">
        <p14:creationId xmlns:p14="http://schemas.microsoft.com/office/powerpoint/2010/main" val="148136208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my name is bar and this is Randa . We’ll introduce our capstone project, which focuses on using artificial intelligence to support the diagnosis and treatment of growth deficiencies in children. This project was supervised by Dr. Natali Levi </a:t>
            </a:r>
          </a:p>
          <a:p>
            <a:pPr algn="l" rtl="0"/>
            <a:endParaRPr lang="en-US"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1</a:t>
            </a:fld>
            <a:endParaRPr lang="en-IL"/>
          </a:p>
        </p:txBody>
      </p:sp>
    </p:spTree>
    <p:extLst>
      <p:ext uri="{BB962C8B-B14F-4D97-AF65-F5344CB8AC3E}">
        <p14:creationId xmlns:p14="http://schemas.microsoft.com/office/powerpoint/2010/main" val="2761981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identify the major actors—parents and doctors—and outline their interactions with the system. These include submitting new cases, reviewing previous results, and accessing educational content. This diagram helped us prioritize which features to develop and how to structure user flows for maximum usability.</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10</a:t>
            </a:fld>
            <a:endParaRPr lang="en-IL"/>
          </a:p>
        </p:txBody>
      </p:sp>
    </p:spTree>
    <p:extLst>
      <p:ext uri="{BB962C8B-B14F-4D97-AF65-F5344CB8AC3E}">
        <p14:creationId xmlns:p14="http://schemas.microsoft.com/office/powerpoint/2010/main" val="1449591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shows how we divided the system into functional blocks: clinical input, diagnostic results, history tracking, and knowledge resources. Each of these areas was designed with a specific user need in mind, and we constantly referred back to user personas to guide our design decisions.</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11</a:t>
            </a:fld>
            <a:endParaRPr lang="en-IL"/>
          </a:p>
        </p:txBody>
      </p:sp>
    </p:spTree>
    <p:extLst>
      <p:ext uri="{BB962C8B-B14F-4D97-AF65-F5344CB8AC3E}">
        <p14:creationId xmlns:p14="http://schemas.microsoft.com/office/powerpoint/2010/main" val="417389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closer look at what users will see. We used clear fonts, intuitive layouts, and minimal technical jargon to ensure accessibility. Our aim is to make users—especially parents—feel confident using the system, even if they have no medical or technical background. The design focuses on guiding users step-by-step without overwhelming them.</a:t>
            </a:r>
          </a:p>
          <a:p>
            <a:pPr algn="l" rtl="0"/>
            <a:endParaRPr lang="en-US" dirty="0"/>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testing covered model accuracy, usability, and backend performance.</a:t>
            </a:r>
            <a:br>
              <a:rPr lang="en-US" dirty="0"/>
            </a:br>
            <a:r>
              <a:rPr lang="en-US" dirty="0"/>
              <a:t>But beyond that, we used 100 real pediatric cases with confirmed FTT diagnoses to evaluate the model's reliability.</a:t>
            </a:r>
            <a:br>
              <a:rPr lang="en-US" dirty="0"/>
            </a:br>
            <a:r>
              <a:rPr lang="en-US" dirty="0"/>
              <a:t>We compared the AI output to the physician’s diagnosis and used the feedback to refine our prompts and system behavior.</a:t>
            </a:r>
            <a:br>
              <a:rPr lang="en-US" dirty="0"/>
            </a:br>
            <a:r>
              <a:rPr lang="en-US" dirty="0"/>
              <a:t>This real-world testing approach helps ensure the tool will work under clinical conditions, not just in theory.</a:t>
            </a:r>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13</a:t>
            </a:fld>
            <a:endParaRPr lang="en-IL"/>
          </a:p>
        </p:txBody>
      </p:sp>
    </p:spTree>
    <p:extLst>
      <p:ext uri="{BB962C8B-B14F-4D97-AF65-F5344CB8AC3E}">
        <p14:creationId xmlns:p14="http://schemas.microsoft.com/office/powerpoint/2010/main" val="2797475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list specific scenarios we tested. For example, submitting valid clinical data should return a correct diagnosis. We also tested how the system handles edge cases, like invalid or incomplete input. Additionally, we looked at response times and checked whether the AI gives consistent results when the same input is submitted multiple times. These tests ensure reliability and trust in real-world usage.</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14</a:t>
            </a:fld>
            <a:endParaRPr lang="en-IL"/>
          </a:p>
        </p:txBody>
      </p:sp>
    </p:spTree>
    <p:extLst>
      <p:ext uri="{BB962C8B-B14F-4D97-AF65-F5344CB8AC3E}">
        <p14:creationId xmlns:p14="http://schemas.microsoft.com/office/powerpoint/2010/main" val="65532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system will stand out by combining medically verified data, literature-based AI, and a simple interface for parents.</a:t>
            </a:r>
            <a:br>
              <a:rPr lang="en-US" dirty="0"/>
            </a:br>
            <a:r>
              <a:rPr lang="en-US" dirty="0"/>
              <a:t>We will start with 100 real cases and generated around 600 fake data examples for future training.</a:t>
            </a:r>
            <a:br>
              <a:rPr lang="en-US" dirty="0"/>
            </a:br>
            <a:r>
              <a:rPr lang="en-US" dirty="0"/>
              <a:t>This mix of real and generated data lets us train the system to recognize both typical and rare conditions.</a:t>
            </a:r>
            <a:br>
              <a:rPr lang="en-US" dirty="0"/>
            </a:br>
            <a:r>
              <a:rPr lang="en-US" dirty="0"/>
              <a:t>It helps bridge the gap between research-level AI and real-world clinical support.</a:t>
            </a:r>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15</a:t>
            </a:fld>
            <a:endParaRPr lang="en-IL"/>
          </a:p>
        </p:txBody>
      </p:sp>
    </p:spTree>
    <p:extLst>
      <p:ext uri="{BB962C8B-B14F-4D97-AF65-F5344CB8AC3E}">
        <p14:creationId xmlns:p14="http://schemas.microsoft.com/office/powerpoint/2010/main" val="2983065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our biggest challenges was the lack of public datasets for FTT.</a:t>
            </a:r>
            <a:br>
              <a:rPr lang="en-US" dirty="0"/>
            </a:br>
            <a:r>
              <a:rPr lang="en-US" dirty="0"/>
              <a:t>We worked closely with Dr. Natali Levi to analyze and understand 100 real cases.</a:t>
            </a:r>
            <a:br>
              <a:rPr lang="en-US" dirty="0"/>
            </a:br>
            <a:r>
              <a:rPr lang="en-US" dirty="0"/>
              <a:t>Based on that data, we will generate fake data examples simulating different patient scenarios and symptom profiles.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B, we plan to use the original 100 real cases to generate 600 to 700 synthetic profiles.</a:t>
            </a:r>
            <a:br>
              <a:rPr lang="en-US" dirty="0"/>
            </a:br>
            <a:r>
              <a:rPr lang="en-US" dirty="0"/>
              <a:t>These will form the foundation for more advanced training using traditional machine learning approaches.</a:t>
            </a:r>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16</a:t>
            </a:fld>
            <a:endParaRPr lang="en-IL"/>
          </a:p>
        </p:txBody>
      </p:sp>
    </p:spTree>
    <p:extLst>
      <p:ext uri="{BB962C8B-B14F-4D97-AF65-F5344CB8AC3E}">
        <p14:creationId xmlns:p14="http://schemas.microsoft.com/office/powerpoint/2010/main" val="91126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conclude, our system aims to bring AI into the hands of everyday users—parents and general practitioners—so they can detect pediatric growth issues early. We combine technical innovation with clinical relevance and human-centered design. We hope our solution will become a valuable tool in pediatric diagnostics.</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17</a:t>
            </a:fld>
            <a:endParaRPr lang="en-IL"/>
          </a:p>
        </p:txBody>
      </p:sp>
    </p:spTree>
    <p:extLst>
      <p:ext uri="{BB962C8B-B14F-4D97-AF65-F5344CB8AC3E}">
        <p14:creationId xmlns:p14="http://schemas.microsoft.com/office/powerpoint/2010/main" val="3436342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listening. We’d love to hear your feedback and questions. We’re excited to continue this project in Phase B and further refine the system based on your insights and support.</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18</a:t>
            </a:fld>
            <a:endParaRPr lang="en-IL"/>
          </a:p>
        </p:txBody>
      </p:sp>
    </p:spTree>
    <p:extLst>
      <p:ext uri="{BB962C8B-B14F-4D97-AF65-F5344CB8AC3E}">
        <p14:creationId xmlns:p14="http://schemas.microsoft.com/office/powerpoint/2010/main" val="91563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begin with the core motivation behind our project—Failure to Thrive, or FTT. This is a serious pediatric condition characterized by growth that is significantly below expected levels. If not addressed early, FTT can lead to long-term cognitive and physical impairments. The current methods for diagnosing FTT are slow and heavily dependent on human interpretation. We saw an opportunity to use AI to streamline this process, making diagnosis faster, more accessible, and ultimately, more accurate.</a:t>
            </a:r>
          </a:p>
          <a:p>
            <a:pPr algn="l" rtl="0"/>
            <a:endParaRPr lang="en-US"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2</a:t>
            </a:fld>
            <a:endParaRPr lang="en-IL"/>
          </a:p>
        </p:txBody>
      </p:sp>
    </p:spTree>
    <p:extLst>
      <p:ext uri="{BB962C8B-B14F-4D97-AF65-F5344CB8AC3E}">
        <p14:creationId xmlns:p14="http://schemas.microsoft.com/office/powerpoint/2010/main" val="79158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FTT includes a wide spectrum of symptoms such as poor weight gain, stunted height, and delayed development. These symptoms can stem from various causes, including nutrition deficiencies, hormonal imbalances, or even genetic factors. What makes FTT particularly challenging is that it often goes unnoticed until damage has already been done. That’s why early detection is essential. By modeling these symptoms and causes in our system, we aim to catch warning signs earlier.</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3</a:t>
            </a:fld>
            <a:endParaRPr lang="en-IL"/>
          </a:p>
        </p:txBody>
      </p:sp>
    </p:spTree>
    <p:extLst>
      <p:ext uri="{BB962C8B-B14F-4D97-AF65-F5344CB8AC3E}">
        <p14:creationId xmlns:p14="http://schemas.microsoft.com/office/powerpoint/2010/main" val="2225183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pediatricians typically rely on manual growth chart tracking and long-term observation to detect FTT. This can take several months and often depends on regular doctor visits. In many regions, access to pediatric specialists is limited. Also, many parents struggle to understand clinical reports and symptoms. We realized that there is no system currently available that can quickly interpret structured medical data and provide a preliminary diagnosis—especially not one aimed at non-specialist users like parents.</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4</a:t>
            </a:fld>
            <a:endParaRPr lang="en-IL"/>
          </a:p>
        </p:txBody>
      </p:sp>
    </p:spTree>
    <p:extLst>
      <p:ext uri="{BB962C8B-B14F-4D97-AF65-F5344CB8AC3E}">
        <p14:creationId xmlns:p14="http://schemas.microsoft.com/office/powerpoint/2010/main" val="277765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proposed solution is a web-based system that serves two main user types: doctors and parents. The system allows users to input structured clinical data—such as age, gender, weight, height, and symptoms—through a friendly UI. The backend uses prompt engineering with AI models to process this data and generate diagnostic insights. Our goal is to deliver results that are both medically relevant and easy to understand, closing the gap between clinical knowledge and practical usage.</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5</a:t>
            </a:fld>
            <a:endParaRPr lang="en-IL"/>
          </a:p>
        </p:txBody>
      </p:sp>
    </p:spTree>
    <p:extLst>
      <p:ext uri="{BB962C8B-B14F-4D97-AF65-F5344CB8AC3E}">
        <p14:creationId xmlns:p14="http://schemas.microsoft.com/office/powerpoint/2010/main" val="35950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1"/>
            <a:r>
              <a:rPr lang="en-US" sz="1200" kern="1200" dirty="0">
                <a:solidFill>
                  <a:schemeClr val="tx1"/>
                </a:solidFill>
                <a:effectLst/>
                <a:latin typeface="+mn-lt"/>
                <a:ea typeface="+mn-ea"/>
                <a:cs typeface="+mn-cs"/>
              </a:rPr>
              <a:t> </a:t>
            </a:r>
          </a:p>
          <a:p>
            <a:pPr algn="l" rtl="1"/>
            <a:r>
              <a:rPr lang="en-US" sz="1200" kern="1200" dirty="0">
                <a:solidFill>
                  <a:schemeClr val="tx1"/>
                </a:solidFill>
                <a:effectLst/>
                <a:latin typeface="+mn-lt"/>
                <a:ea typeface="+mn-ea"/>
                <a:cs typeface="+mn-cs"/>
              </a:rPr>
              <a:t>Natural Language Processing, or NLP, enables machines to understand and interpret human language.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In our case, we use NLP to help the system understand medical terminology.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Prompt engineering is a key technique where we craft the inputs—called prompts—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such a way that the AI model returns highly relevant answers.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is particularly important in the medical domain, where precision and context are essential.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this method to query AI models against trusted literature and extract meaningful results.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Unlike tools like ChatGPT that gives us open-ended answers, our system works with structured clinical inputs and carefully designed prompts.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focuses the AI on specific sections of medical literature, allowing it to extract accurate and relevant clinical information.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improves trust and makes the system safer for pediatric use.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goal is not just to generate text, but to simulate diagnostic reasoning in a transparent way</a:t>
            </a:r>
            <a:r>
              <a:rPr lang="he-IL"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6</a:t>
            </a:fld>
            <a:endParaRPr lang="en-IL"/>
          </a:p>
        </p:txBody>
      </p:sp>
    </p:spTree>
    <p:extLst>
      <p:ext uri="{BB962C8B-B14F-4D97-AF65-F5344CB8AC3E}">
        <p14:creationId xmlns:p14="http://schemas.microsoft.com/office/powerpoint/2010/main" val="1096570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1"/>
            <a:r>
              <a:rPr lang="en-US" sz="1200" kern="1200" dirty="0">
                <a:solidFill>
                  <a:schemeClr val="tx1"/>
                </a:solidFill>
                <a:effectLst/>
                <a:latin typeface="+mn-lt"/>
                <a:ea typeface="+mn-ea"/>
                <a:cs typeface="+mn-cs"/>
              </a:rPr>
              <a:t>Let’s walk through the process a user would experience.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First, the user enter physical structured data like age gender weight and Hight along with symptoms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backend uses prompt engineering with AI models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 process this data and generate diagnostic insights and possible treatment suggestions.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These are displayed to the user along with confidence scores and supporting rationale.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entire process happens within seconds, providing a smooth and informative experience.</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7</a:t>
            </a:fld>
            <a:endParaRPr lang="en-IL"/>
          </a:p>
        </p:txBody>
      </p:sp>
    </p:spTree>
    <p:extLst>
      <p:ext uri="{BB962C8B-B14F-4D97-AF65-F5344CB8AC3E}">
        <p14:creationId xmlns:p14="http://schemas.microsoft.com/office/powerpoint/2010/main" val="394375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diagram illustrates the architectural layers of our system. The frontend is built using React for a dynamic and responsive user interface. Our Flask backend handles user requests, performs prompt construction, and sends the prompt to the AI engine—possibly using models like </a:t>
            </a:r>
            <a:r>
              <a:rPr lang="en-US" dirty="0" err="1"/>
              <a:t>BioBERT</a:t>
            </a:r>
            <a:r>
              <a:rPr lang="en-US" dirty="0"/>
              <a:t> or GPT. Results are returned, interpreted, and stored in a SQL database like MongoDB for future retrieval. This modular design ensures performance, scalability, and security.</a:t>
            </a:r>
            <a:br>
              <a:rPr lang="en-US" dirty="0"/>
            </a:br>
            <a:r>
              <a:rPr lang="en-US" dirty="0"/>
              <a:t>In addition, we included a dedicated Machine Learning Training Engine that uses real and synthetic pediatric data along with medical literature to train and optimized our system </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8</a:t>
            </a:fld>
            <a:endParaRPr lang="en-IL"/>
          </a:p>
        </p:txBody>
      </p:sp>
    </p:spTree>
    <p:extLst>
      <p:ext uri="{BB962C8B-B14F-4D97-AF65-F5344CB8AC3E}">
        <p14:creationId xmlns:p14="http://schemas.microsoft.com/office/powerpoint/2010/main" val="2133514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activity diagram provides a clear overview of the user's journey. It starts with data entry, proceeds to AI processing, and ends with result presentation. We included decision points and feedback loops to handle scenarios like invalid inputs or missing data. This helped us design a more robust system that can respond appropriately under different conditions.</a:t>
            </a:r>
          </a:p>
          <a:p>
            <a:pPr algn="l" rtl="0"/>
            <a:endParaRPr lang="he-IL" dirty="0"/>
          </a:p>
        </p:txBody>
      </p:sp>
      <p:sp>
        <p:nvSpPr>
          <p:cNvPr id="4" name="מציין מיקום של מספר שקופית 3"/>
          <p:cNvSpPr>
            <a:spLocks noGrp="1"/>
          </p:cNvSpPr>
          <p:nvPr>
            <p:ph type="sldNum" sz="quarter" idx="5"/>
          </p:nvPr>
        </p:nvSpPr>
        <p:spPr/>
        <p:txBody>
          <a:bodyPr/>
          <a:lstStyle/>
          <a:p>
            <a:fld id="{8F38A976-29BF-4C7E-A7D6-2C6EA5B1A1CF}" type="slidenum">
              <a:rPr lang="en-IL" smtClean="0"/>
              <a:t>9</a:t>
            </a:fld>
            <a:endParaRPr lang="en-IL"/>
          </a:p>
        </p:txBody>
      </p:sp>
    </p:spTree>
    <p:extLst>
      <p:ext uri="{BB962C8B-B14F-4D97-AF65-F5344CB8AC3E}">
        <p14:creationId xmlns:p14="http://schemas.microsoft.com/office/powerpoint/2010/main" val="348229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3314700" y="6696042"/>
            <a:ext cx="13716000" cy="2462235"/>
          </a:xfrm>
        </p:spPr>
        <p:txBody>
          <a:bodyPr wrap="none" anchor="t">
            <a:normAutofit/>
          </a:bodyPr>
          <a:lstStyle>
            <a:lvl1pPr algn="r">
              <a:defRPr sz="14400" b="0" spc="-45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314699" y="5541563"/>
            <a:ext cx="13716000" cy="1131038"/>
          </a:xfrm>
        </p:spPr>
        <p:txBody>
          <a:bodyPr anchor="b">
            <a:normAutofit/>
          </a:bodyPr>
          <a:lstStyle>
            <a:lvl1pPr marL="0" indent="0" algn="r">
              <a:buNone/>
              <a:defRPr sz="48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he-IL"/>
              <a:t>לחץ כדי לערוך סגנון כותרת משנה של תבנית בסיס</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8673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59682" y="6550740"/>
            <a:ext cx="15773400" cy="1229033"/>
          </a:xfrm>
        </p:spPr>
        <p:txBody>
          <a:bodyPr anchor="b"/>
          <a:lstStyle>
            <a:lvl1pPr>
              <a:defRPr sz="4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259682" y="1481138"/>
            <a:ext cx="15773400" cy="5069603"/>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59682" y="7779774"/>
            <a:ext cx="15771018" cy="1023708"/>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272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5301516"/>
          </a:xfrm>
        </p:spPr>
        <p:txBody>
          <a:bodyPr anchor="ctr"/>
          <a:lstStyle>
            <a:lvl1pPr>
              <a:defRPr sz="48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259682" y="6734099"/>
            <a:ext cx="15771018" cy="2252739"/>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9633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169318" y="547687"/>
            <a:ext cx="13954128" cy="4489356"/>
          </a:xfrm>
        </p:spPr>
        <p:txBody>
          <a:bodyPr anchor="ctr"/>
          <a:lstStyle>
            <a:lvl1pPr>
              <a:defRPr sz="66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2580967" y="5048336"/>
            <a:ext cx="1312844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257300" y="6752594"/>
            <a:ext cx="15768636" cy="2234244"/>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Box 8"/>
          <p:cNvSpPr txBox="1"/>
          <p:nvPr/>
        </p:nvSpPr>
        <p:spPr>
          <a:xfrm>
            <a:off x="1666566"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096238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259682" y="3490451"/>
            <a:ext cx="15773400" cy="3767753"/>
          </a:xfrm>
        </p:spPr>
        <p:txBody>
          <a:bodyPr anchor="b">
            <a:normAutofit/>
          </a:bodyPr>
          <a:lstStyle>
            <a:lvl1pPr>
              <a:defRPr sz="81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259682" y="7275872"/>
            <a:ext cx="15771018" cy="1710966"/>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3621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1257300" y="547688"/>
            <a:ext cx="15773400" cy="1988345"/>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2005923" y="2828925"/>
            <a:ext cx="4420299" cy="864393"/>
          </a:xfrm>
        </p:spPr>
        <p:txBody>
          <a:bodyPr anchor="b">
            <a:noAutofit/>
          </a:bodyPr>
          <a:lstStyle>
            <a:lvl1pPr marL="0" indent="0">
              <a:buNone/>
              <a:defRPr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2035197" y="3857625"/>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6881992" y="2828925"/>
            <a:ext cx="4404362" cy="864393"/>
          </a:xfrm>
        </p:spPr>
        <p:txBody>
          <a:bodyPr vert="horz" lIns="91440" tIns="45720" rIns="91440" bIns="45720" rtlCol="0" anchor="b">
            <a:noAutofit/>
          </a:bodyPr>
          <a:lstStyle>
            <a:lvl1pPr>
              <a:buNone/>
              <a:defRPr lang="en-US"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he-IL"/>
              <a:t>לחץ כדי לערוך סגנונות טקסט של תבנית בסיס</a:t>
            </a:r>
          </a:p>
        </p:txBody>
      </p:sp>
      <p:sp>
        <p:nvSpPr>
          <p:cNvPr id="10" name="Text Placeholder 3"/>
          <p:cNvSpPr>
            <a:spLocks noGrp="1"/>
          </p:cNvSpPr>
          <p:nvPr>
            <p:ph type="body" sz="half" idx="16"/>
          </p:nvPr>
        </p:nvSpPr>
        <p:spPr>
          <a:xfrm>
            <a:off x="6866162" y="3857625"/>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11743553" y="2828925"/>
            <a:ext cx="4398170" cy="864393"/>
          </a:xfrm>
        </p:spPr>
        <p:txBody>
          <a:bodyPr vert="horz" lIns="91440" tIns="45720" rIns="91440" bIns="45720" rtlCol="0" anchor="b">
            <a:noAutofit/>
          </a:bodyPr>
          <a:lstStyle>
            <a:lvl1pPr>
              <a:buNone/>
              <a:defRPr lang="en-US" sz="36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he-IL"/>
              <a:t>לחץ כדי לערוך סגנונות טקסט של תבנית בסיס</a:t>
            </a:r>
          </a:p>
        </p:txBody>
      </p:sp>
      <p:sp>
        <p:nvSpPr>
          <p:cNvPr id="12" name="Text Placeholder 3"/>
          <p:cNvSpPr>
            <a:spLocks noGrp="1"/>
          </p:cNvSpPr>
          <p:nvPr>
            <p:ph type="body" sz="half" idx="17"/>
          </p:nvPr>
        </p:nvSpPr>
        <p:spPr>
          <a:xfrm>
            <a:off x="11743553" y="3857625"/>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D8BD707-D9CF-40AE-B4C6-C98DA3205C09}" type="datetimeFigureOut">
              <a:rPr lang="en-US" smtClean="0"/>
              <a:pPr/>
              <a:t>7/13/2025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32630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1257300" y="547688"/>
            <a:ext cx="15773400" cy="1988345"/>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998128" y="6446255"/>
            <a:ext cx="4410075"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998128" y="3384531"/>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1998128" y="7310648"/>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6853496" y="6446255"/>
            <a:ext cx="4395788"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6853495" y="3384531"/>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6851466" y="7310647"/>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11706484" y="6446255"/>
            <a:ext cx="4398170"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11706482" y="3384531"/>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11706296" y="7310644"/>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D8BD707-D9CF-40AE-B4C6-C98DA3205C09}" type="datetimeFigureOut">
              <a:rPr lang="en-US" smtClean="0"/>
              <a:pPr/>
              <a:t>7/13/2025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4468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6374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928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3862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7" name="Title 1"/>
          <p:cNvSpPr>
            <a:spLocks noGrp="1"/>
          </p:cNvSpPr>
          <p:nvPr>
            <p:ph type="ctrTitle"/>
          </p:nvPr>
        </p:nvSpPr>
        <p:spPr>
          <a:xfrm>
            <a:off x="1281798" y="6696042"/>
            <a:ext cx="13716000" cy="2462235"/>
          </a:xfrm>
        </p:spPr>
        <p:txBody>
          <a:bodyPr wrap="none" anchor="t">
            <a:normAutofit/>
          </a:bodyPr>
          <a:lstStyle>
            <a:lvl1pPr algn="l">
              <a:defRPr sz="14400" b="0" spc="-45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he-IL"/>
              <a:t>לחץ כדי לערוך סגנון כותרת של תבנית בסיס</a:t>
            </a:r>
            <a:endParaRPr lang="en-US" dirty="0"/>
          </a:p>
        </p:txBody>
      </p:sp>
      <p:sp>
        <p:nvSpPr>
          <p:cNvPr id="8" name="Subtitle 2"/>
          <p:cNvSpPr>
            <a:spLocks noGrp="1"/>
          </p:cNvSpPr>
          <p:nvPr>
            <p:ph type="subTitle" idx="1"/>
          </p:nvPr>
        </p:nvSpPr>
        <p:spPr>
          <a:xfrm>
            <a:off x="1281798" y="5540512"/>
            <a:ext cx="13716000" cy="1131038"/>
          </a:xfrm>
        </p:spPr>
        <p:txBody>
          <a:bodyPr anchor="b">
            <a:normAutofit/>
          </a:bodyPr>
          <a:lstStyle>
            <a:lvl1pPr marL="0" indent="0" algn="l">
              <a:buNone/>
              <a:defRPr sz="48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7252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680000" y="2738438"/>
            <a:ext cx="7537824" cy="652700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9479760" y="2738438"/>
            <a:ext cx="7550940" cy="652700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267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680000" y="2521745"/>
            <a:ext cx="7537824" cy="1235868"/>
          </a:xfrm>
        </p:spPr>
        <p:txBody>
          <a:bodyPr anchor="b"/>
          <a:lstStyle>
            <a:lvl1pPr marL="0" indent="0">
              <a:buNone/>
              <a:defRPr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680000" y="3757613"/>
            <a:ext cx="7537824" cy="55268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9479760" y="2521745"/>
            <a:ext cx="7553322" cy="1235868"/>
          </a:xfrm>
        </p:spPr>
        <p:txBody>
          <a:bodyPr vert="horz" lIns="91440" tIns="45720" rIns="91440" bIns="45720" rtlCol="0" anchor="b">
            <a:normAutofit/>
          </a:bodyPr>
          <a:lstStyle>
            <a:lvl1pPr>
              <a:buNone/>
              <a:defRPr lang="en-US"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he-IL"/>
              <a:t>לחץ כדי לערוך סגנונות טקסט של תבנית בסיס</a:t>
            </a:r>
          </a:p>
        </p:txBody>
      </p:sp>
      <p:sp>
        <p:nvSpPr>
          <p:cNvPr id="6" name="Content Placeholder 5"/>
          <p:cNvSpPr>
            <a:spLocks noGrp="1"/>
          </p:cNvSpPr>
          <p:nvPr>
            <p:ph sz="quarter" idx="4"/>
          </p:nvPr>
        </p:nvSpPr>
        <p:spPr>
          <a:xfrm>
            <a:off x="9479760" y="3757613"/>
            <a:ext cx="7553322" cy="55268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523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7/13/2025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2154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8454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7774782" y="1481138"/>
            <a:ext cx="9258300" cy="73104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680001" y="3086100"/>
            <a:ext cx="5478038" cy="5717382"/>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590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680001" y="3086100"/>
            <a:ext cx="5478038" cy="5717382"/>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602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680000" y="2738438"/>
            <a:ext cx="15350700" cy="652700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D8BD707-D9CF-40AE-B4C6-C98DA3205C09}" type="datetimeFigureOut">
              <a:rPr lang="en-US" smtClean="0"/>
              <a:pPr/>
              <a:t>7/13/2025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483167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1371600" rtl="1" eaLnBrk="1" latinLnBrk="0" hangingPunct="1">
        <a:lnSpc>
          <a:spcPct val="90000"/>
        </a:lnSpc>
        <a:spcBef>
          <a:spcPct val="0"/>
        </a:spcBef>
        <a:buNone/>
        <a:defRPr sz="81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342900" indent="-342900" algn="r" defTabSz="1371600" rtl="1" eaLnBrk="1" latinLnBrk="0" hangingPunct="1">
        <a:lnSpc>
          <a:spcPct val="90000"/>
        </a:lnSpc>
        <a:spcBef>
          <a:spcPts val="1500"/>
        </a:spcBef>
        <a:buFont typeface="Arial" panose="020B0604020202020204" pitchFamily="34" charset="0"/>
        <a:buChar char="•"/>
        <a:defRPr sz="42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1028700" indent="-342900" algn="r" defTabSz="1371600" rtl="1" eaLnBrk="1" latinLnBrk="0" hangingPunct="1">
        <a:lnSpc>
          <a:spcPct val="90000"/>
        </a:lnSpc>
        <a:spcBef>
          <a:spcPts val="750"/>
        </a:spcBef>
        <a:buFont typeface="Arial" panose="020B0604020202020204" pitchFamily="34" charset="0"/>
        <a:buChar char="•"/>
        <a:defRPr sz="3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714500" indent="-342900" algn="r" defTabSz="1371600" rtl="1" eaLnBrk="1" latinLnBrk="0" hangingPunct="1">
        <a:lnSpc>
          <a:spcPct val="90000"/>
        </a:lnSpc>
        <a:spcBef>
          <a:spcPts val="750"/>
        </a:spcBef>
        <a:buFont typeface="Arial" panose="020B0604020202020204" pitchFamily="34" charset="0"/>
        <a:buChar char="•"/>
        <a:defRPr sz="3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2400300" indent="-342900" algn="r" defTabSz="1371600" rtl="1" eaLnBrk="1" latinLnBrk="0" hangingPunct="1">
        <a:lnSpc>
          <a:spcPct val="90000"/>
        </a:lnSpc>
        <a:spcBef>
          <a:spcPts val="750"/>
        </a:spcBef>
        <a:buFont typeface="Arial" panose="020B0604020202020204" pitchFamily="34" charset="0"/>
        <a:buChar char="•"/>
        <a:defRPr sz="27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3086100" indent="-342900" algn="r" defTabSz="1371600" rtl="1" eaLnBrk="1" latinLnBrk="0" hangingPunct="1">
        <a:lnSpc>
          <a:spcPct val="90000"/>
        </a:lnSpc>
        <a:spcBef>
          <a:spcPts val="750"/>
        </a:spcBef>
        <a:buFont typeface="Arial" panose="020B0604020202020204" pitchFamily="34" charset="0"/>
        <a:buChar char="•"/>
        <a:defRPr sz="27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7719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r" defTabSz="1371600" rtl="1" eaLnBrk="1" latinLnBrk="0" hangingPunct="1">
        <a:defRPr sz="2700" kern="1200">
          <a:solidFill>
            <a:schemeClr val="tx1"/>
          </a:solidFill>
          <a:latin typeface="+mn-lt"/>
          <a:ea typeface="+mn-ea"/>
          <a:cs typeface="+mn-cs"/>
        </a:defRPr>
      </a:lvl1pPr>
      <a:lvl2pPr marL="685800" algn="r" defTabSz="1371600" rtl="1" eaLnBrk="1" latinLnBrk="0" hangingPunct="1">
        <a:defRPr sz="2700" kern="1200">
          <a:solidFill>
            <a:schemeClr val="tx1"/>
          </a:solidFill>
          <a:latin typeface="+mn-lt"/>
          <a:ea typeface="+mn-ea"/>
          <a:cs typeface="+mn-cs"/>
        </a:defRPr>
      </a:lvl2pPr>
      <a:lvl3pPr marL="1371600" algn="r" defTabSz="1371600" rtl="1" eaLnBrk="1" latinLnBrk="0" hangingPunct="1">
        <a:defRPr sz="2700" kern="1200">
          <a:solidFill>
            <a:schemeClr val="tx1"/>
          </a:solidFill>
          <a:latin typeface="+mn-lt"/>
          <a:ea typeface="+mn-ea"/>
          <a:cs typeface="+mn-cs"/>
        </a:defRPr>
      </a:lvl3pPr>
      <a:lvl4pPr marL="2057400" algn="r" defTabSz="1371600" rtl="1" eaLnBrk="1" latinLnBrk="0" hangingPunct="1">
        <a:defRPr sz="2700" kern="1200">
          <a:solidFill>
            <a:schemeClr val="tx1"/>
          </a:solidFill>
          <a:latin typeface="+mn-lt"/>
          <a:ea typeface="+mn-ea"/>
          <a:cs typeface="+mn-cs"/>
        </a:defRPr>
      </a:lvl4pPr>
      <a:lvl5pPr marL="2743200" algn="r" defTabSz="1371600" rtl="1" eaLnBrk="1" latinLnBrk="0" hangingPunct="1">
        <a:defRPr sz="2700" kern="1200">
          <a:solidFill>
            <a:schemeClr val="tx1"/>
          </a:solidFill>
          <a:latin typeface="+mn-lt"/>
          <a:ea typeface="+mn-ea"/>
          <a:cs typeface="+mn-cs"/>
        </a:defRPr>
      </a:lvl5pPr>
      <a:lvl6pPr marL="3429000" algn="r" defTabSz="1371600" rtl="1" eaLnBrk="1" latinLnBrk="0" hangingPunct="1">
        <a:defRPr sz="2700" kern="1200">
          <a:solidFill>
            <a:schemeClr val="tx1"/>
          </a:solidFill>
          <a:latin typeface="+mn-lt"/>
          <a:ea typeface="+mn-ea"/>
          <a:cs typeface="+mn-cs"/>
        </a:defRPr>
      </a:lvl6pPr>
      <a:lvl7pPr marL="4114800" algn="r" defTabSz="1371600" rtl="1" eaLnBrk="1" latinLnBrk="0" hangingPunct="1">
        <a:defRPr sz="2700" kern="1200">
          <a:solidFill>
            <a:schemeClr val="tx1"/>
          </a:solidFill>
          <a:latin typeface="+mn-lt"/>
          <a:ea typeface="+mn-ea"/>
          <a:cs typeface="+mn-cs"/>
        </a:defRPr>
      </a:lvl7pPr>
      <a:lvl8pPr marL="4800600" algn="r" defTabSz="1371600" rtl="1" eaLnBrk="1" latinLnBrk="0" hangingPunct="1">
        <a:defRPr sz="2700" kern="1200">
          <a:solidFill>
            <a:schemeClr val="tx1"/>
          </a:solidFill>
          <a:latin typeface="+mn-lt"/>
          <a:ea typeface="+mn-ea"/>
          <a:cs typeface="+mn-cs"/>
        </a:defRPr>
      </a:lvl8pPr>
      <a:lvl9pPr marL="5486400" algn="r" defTabSz="1371600" rtl="1"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24.png"/><Relationship Id="rId5" Type="http://schemas.openxmlformats.org/officeDocument/2006/relationships/image" Target="../media/image4.png"/><Relationship Id="rId10" Type="http://schemas.openxmlformats.org/officeDocument/2006/relationships/image" Target="../media/image23.png"/><Relationship Id="rId4" Type="http://schemas.openxmlformats.org/officeDocument/2006/relationships/image" Target="../media/image15.sv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3161114" y="2047780"/>
            <a:ext cx="5126886" cy="5033670"/>
          </a:xfrm>
          <a:custGeom>
            <a:avLst/>
            <a:gdLst/>
            <a:ahLst/>
            <a:cxnLst/>
            <a:rect l="l" t="t" r="r" b="b"/>
            <a:pathLst>
              <a:path w="5126886" h="5033670">
                <a:moveTo>
                  <a:pt x="0" y="0"/>
                </a:moveTo>
                <a:lnTo>
                  <a:pt x="5126886" y="0"/>
                </a:lnTo>
                <a:lnTo>
                  <a:pt x="5126886" y="5033670"/>
                </a:lnTo>
                <a:lnTo>
                  <a:pt x="0" y="5033670"/>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5" name="TextBox 5"/>
          <p:cNvSpPr txBox="1"/>
          <p:nvPr/>
        </p:nvSpPr>
        <p:spPr>
          <a:xfrm>
            <a:off x="1144461" y="1963232"/>
            <a:ext cx="14525046" cy="2215991"/>
          </a:xfrm>
          <a:prstGeom prst="rect">
            <a:avLst/>
          </a:prstGeom>
        </p:spPr>
        <p:txBody>
          <a:bodyPr wrap="square" lIns="0" tIns="0" rIns="0" bIns="0" rtlCol="0" anchor="t">
            <a:spAutoFit/>
          </a:bodyPr>
          <a:lstStyle/>
          <a:p>
            <a:pPr>
              <a:spcBef>
                <a:spcPct val="0"/>
              </a:spcBef>
            </a:pPr>
            <a:r>
              <a:rPr lang="en-US" sz="7200" dirty="0">
                <a:solidFill>
                  <a:srgbClr val="84E3F8"/>
                </a:solidFill>
                <a:latin typeface="Times New Roman" panose="02020603050405020304" pitchFamily="18" charset="0"/>
                <a:cs typeface="Times New Roman" panose="02020603050405020304" pitchFamily="18" charset="0"/>
              </a:rPr>
              <a:t>Growth Deficiency Detection and Treatment Suggestion Using AI</a:t>
            </a:r>
            <a:endParaRPr lang="en-US" sz="72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6" name="TextBox 6"/>
          <p:cNvSpPr txBox="1"/>
          <p:nvPr/>
        </p:nvSpPr>
        <p:spPr>
          <a:xfrm>
            <a:off x="14554200" y="3520901"/>
            <a:ext cx="2170969" cy="2109435"/>
          </a:xfrm>
          <a:prstGeom prst="rect">
            <a:avLst/>
          </a:prstGeom>
        </p:spPr>
        <p:txBody>
          <a:bodyPr wrap="square" lIns="0" tIns="0" rIns="0" bIns="0" rtlCol="0" anchor="t">
            <a:spAutoFit/>
          </a:bodyPr>
          <a:lstStyle/>
          <a:p>
            <a:pPr algn="l">
              <a:lnSpc>
                <a:spcPts val="16162"/>
              </a:lnSpc>
              <a:spcBef>
                <a:spcPct val="0"/>
              </a:spcBef>
            </a:pPr>
            <a:r>
              <a:rPr lang="en-US" sz="15248" b="1" dirty="0">
                <a:solidFill>
                  <a:srgbClr val="84E3F8"/>
                </a:solidFill>
                <a:latin typeface="Times New Roman" panose="02020603050405020304" pitchFamily="18" charset="0"/>
                <a:ea typeface="TT Lakes Neue Bold"/>
                <a:cs typeface="Times New Roman" panose="02020603050405020304" pitchFamily="18" charset="0"/>
                <a:sym typeface="TT Lakes Neue Bold"/>
              </a:rPr>
              <a:t>AI </a:t>
            </a:r>
          </a:p>
        </p:txBody>
      </p:sp>
      <p:sp>
        <p:nvSpPr>
          <p:cNvPr id="10" name="TextBox 10"/>
          <p:cNvSpPr txBox="1"/>
          <p:nvPr/>
        </p:nvSpPr>
        <p:spPr>
          <a:xfrm>
            <a:off x="8434591" y="9258300"/>
            <a:ext cx="1418817" cy="269304"/>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01</a:t>
            </a:r>
          </a:p>
        </p:txBody>
      </p:sp>
      <p:pic>
        <p:nvPicPr>
          <p:cNvPr id="11" name="Picture 3" descr="69fd7c6f-94df-4c55-a9dd-16f58c4918fe.png">
            <a:extLst>
              <a:ext uri="{FF2B5EF4-FFF2-40B4-BE49-F238E27FC236}">
                <a16:creationId xmlns:a16="http://schemas.microsoft.com/office/drawing/2014/main" id="{357CF290-517A-3E68-544C-602254ECE83F}"/>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sp>
        <p:nvSpPr>
          <p:cNvPr id="12" name="Subtitle 2">
            <a:extLst>
              <a:ext uri="{FF2B5EF4-FFF2-40B4-BE49-F238E27FC236}">
                <a16:creationId xmlns:a16="http://schemas.microsoft.com/office/drawing/2014/main" id="{CC31FB8E-DF65-843F-E523-0F432026E24E}"/>
              </a:ext>
            </a:extLst>
          </p:cNvPr>
          <p:cNvSpPr txBox="1">
            <a:spLocks/>
          </p:cNvSpPr>
          <p:nvPr/>
        </p:nvSpPr>
        <p:spPr>
          <a:xfrm>
            <a:off x="1076876" y="5524500"/>
            <a:ext cx="10429324" cy="2799268"/>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solidFill>
                  <a:schemeClr val="tx1">
                    <a:lumMod val="95000"/>
                  </a:schemeClr>
                </a:solidFill>
                <a:latin typeface="Times New Roman" panose="02020603050405020304" pitchFamily="18" charset="0"/>
                <a:cs typeface="Times New Roman" panose="02020603050405020304" pitchFamily="18" charset="0"/>
              </a:rPr>
              <a:t>PRESENTED BY:</a:t>
            </a:r>
          </a:p>
          <a:p>
            <a:r>
              <a:rPr lang="en-US" sz="4400" dirty="0">
                <a:solidFill>
                  <a:schemeClr val="tx1">
                    <a:lumMod val="95000"/>
                  </a:schemeClr>
                </a:solidFill>
                <a:latin typeface="Times New Roman" panose="02020603050405020304" pitchFamily="18" charset="0"/>
                <a:cs typeface="Times New Roman" panose="02020603050405020304" pitchFamily="18" charset="0"/>
              </a:rPr>
              <a:t>Bar Matzliah, Randa Assadi</a:t>
            </a:r>
          </a:p>
          <a:p>
            <a:r>
              <a:rPr lang="en-US" sz="4400" dirty="0">
                <a:solidFill>
                  <a:schemeClr val="tx1">
                    <a:lumMod val="95000"/>
                  </a:schemeClr>
                </a:solidFill>
                <a:latin typeface="Times New Roman" panose="02020603050405020304" pitchFamily="18" charset="0"/>
                <a:cs typeface="Times New Roman" panose="02020603050405020304" pitchFamily="18" charset="0"/>
              </a:rPr>
              <a:t>SUPERVISED BY: Dr. Natali Levi</a:t>
            </a:r>
          </a:p>
          <a:p>
            <a:r>
              <a:rPr lang="en-US" sz="4400" dirty="0">
                <a:solidFill>
                  <a:schemeClr val="tx1">
                    <a:lumMod val="95000"/>
                  </a:schemeClr>
                </a:solidFill>
                <a:latin typeface="Times New Roman" panose="02020603050405020304" pitchFamily="18" charset="0"/>
                <a:cs typeface="Times New Roman" panose="02020603050405020304" pitchFamily="18" charset="0"/>
              </a:rPr>
              <a:t>Capstone Project – Phase A – 25-2-D-18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a:extLst>
            <a:ext uri="{FF2B5EF4-FFF2-40B4-BE49-F238E27FC236}">
              <a16:creationId xmlns:a16="http://schemas.microsoft.com/office/drawing/2014/main" id="{584149F7-9607-B1DA-E89D-EC8FD8C7E8F1}"/>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FDB810BB-66F5-FA7D-A1DC-770CE455AD24}"/>
              </a:ext>
            </a:extLst>
          </p:cNvPr>
          <p:cNvSpPr/>
          <p:nvPr/>
        </p:nvSpPr>
        <p:spPr>
          <a:xfrm>
            <a:off x="4265980" y="190500"/>
            <a:ext cx="9756040" cy="2447879"/>
          </a:xfrm>
          <a:custGeom>
            <a:avLst/>
            <a:gdLst/>
            <a:ahLst/>
            <a:cxnLst/>
            <a:rect l="l" t="t" r="r" b="b"/>
            <a:pathLst>
              <a:path w="9756040" h="2447879">
                <a:moveTo>
                  <a:pt x="0" y="0"/>
                </a:moveTo>
                <a:lnTo>
                  <a:pt x="9756040" y="0"/>
                </a:lnTo>
                <a:lnTo>
                  <a:pt x="9756040" y="2447879"/>
                </a:lnTo>
                <a:lnTo>
                  <a:pt x="0" y="2447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8" name="TextBox 8">
            <a:extLst>
              <a:ext uri="{FF2B5EF4-FFF2-40B4-BE49-F238E27FC236}">
                <a16:creationId xmlns:a16="http://schemas.microsoft.com/office/drawing/2014/main" id="{413FAF96-55D4-CCF4-2975-3F38DCE4150E}"/>
              </a:ext>
            </a:extLst>
          </p:cNvPr>
          <p:cNvSpPr txBox="1"/>
          <p:nvPr/>
        </p:nvSpPr>
        <p:spPr>
          <a:xfrm>
            <a:off x="6720030" y="683182"/>
            <a:ext cx="6859474" cy="1056956"/>
          </a:xfrm>
          <a:prstGeom prst="rect">
            <a:avLst/>
          </a:prstGeom>
        </p:spPr>
        <p:txBody>
          <a:bodyPr wrap="square" lIns="0" tIns="0" rIns="0" bIns="0" rtlCol="0" anchor="t">
            <a:spAutoFit/>
          </a:bodyPr>
          <a:lstStyle/>
          <a:p>
            <a:pPr>
              <a:lnSpc>
                <a:spcPts val="8936"/>
              </a:lnSpc>
              <a:spcBef>
                <a:spcPct val="0"/>
              </a:spcBef>
            </a:pPr>
            <a:r>
              <a:rPr lang="en-US" sz="5400" dirty="0">
                <a:solidFill>
                  <a:srgbClr val="84E3F8"/>
                </a:solidFill>
              </a:rPr>
              <a:t>Use Case Diagram </a:t>
            </a:r>
            <a:endParaRPr lang="en-US" sz="5400" b="1" dirty="0">
              <a:solidFill>
                <a:srgbClr val="84E3F8"/>
              </a:solidFill>
              <a:ea typeface="TT Lakes Neue Bold"/>
              <a:cs typeface="TT Lakes Neue Bold"/>
              <a:sym typeface="TT Lakes Neue Bold"/>
            </a:endParaRPr>
          </a:p>
        </p:txBody>
      </p:sp>
      <p:sp>
        <p:nvSpPr>
          <p:cNvPr id="9" name="TextBox 9">
            <a:extLst>
              <a:ext uri="{FF2B5EF4-FFF2-40B4-BE49-F238E27FC236}">
                <a16:creationId xmlns:a16="http://schemas.microsoft.com/office/drawing/2014/main" id="{36BCDC22-25A0-AE76-C18B-37922F4A6894}"/>
              </a:ext>
            </a:extLst>
          </p:cNvPr>
          <p:cNvSpPr txBox="1"/>
          <p:nvPr/>
        </p:nvSpPr>
        <p:spPr>
          <a:xfrm>
            <a:off x="8701484" y="9288719"/>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a:t>
            </a:r>
            <a:r>
              <a:rPr lang="he-IL" sz="1950" dirty="0">
                <a:solidFill>
                  <a:srgbClr val="84E3F8"/>
                </a:solidFill>
                <a:latin typeface="Times New Roman" panose="02020603050405020304" pitchFamily="18" charset="0"/>
                <a:ea typeface="TT Lakes Neue"/>
                <a:cs typeface="Times New Roman" panose="02020603050405020304" pitchFamily="18" charset="0"/>
                <a:sym typeface="TT Lakes Neue"/>
              </a:rPr>
              <a:t>10</a:t>
            </a:r>
            <a:endPar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endParaRPr>
          </a:p>
        </p:txBody>
      </p:sp>
      <p:pic>
        <p:nvPicPr>
          <p:cNvPr id="2" name="Picture 3" descr="69fd7c6f-94df-4c55-a9dd-16f58c4918fe.png">
            <a:extLst>
              <a:ext uri="{FF2B5EF4-FFF2-40B4-BE49-F238E27FC236}">
                <a16:creationId xmlns:a16="http://schemas.microsoft.com/office/drawing/2014/main" id="{0870C8D6-C57D-4389-2C82-99E33FA6555D}"/>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pic>
        <p:nvPicPr>
          <p:cNvPr id="6" name="תמונה 5">
            <a:extLst>
              <a:ext uri="{FF2B5EF4-FFF2-40B4-BE49-F238E27FC236}">
                <a16:creationId xmlns:a16="http://schemas.microsoft.com/office/drawing/2014/main" id="{0EDE64DF-AFED-98DD-1592-0C155AD94B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7900" y="2002748"/>
            <a:ext cx="13792200" cy="7032927"/>
          </a:xfrm>
          <a:prstGeom prst="rect">
            <a:avLst/>
          </a:prstGeom>
        </p:spPr>
      </p:pic>
    </p:spTree>
    <p:extLst>
      <p:ext uri="{BB962C8B-B14F-4D97-AF65-F5344CB8AC3E}">
        <p14:creationId xmlns:p14="http://schemas.microsoft.com/office/powerpoint/2010/main" val="4006828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4" name="TextBox 4"/>
          <p:cNvSpPr txBox="1"/>
          <p:nvPr/>
        </p:nvSpPr>
        <p:spPr>
          <a:xfrm>
            <a:off x="1524000" y="2431308"/>
            <a:ext cx="8135670" cy="1153970"/>
          </a:xfrm>
          <a:prstGeom prst="rect">
            <a:avLst/>
          </a:prstGeom>
        </p:spPr>
        <p:txBody>
          <a:bodyPr wrap="square" lIns="0" tIns="0" rIns="0" bIns="0" rtlCol="0" anchor="t">
            <a:spAutoFit/>
          </a:bodyPr>
          <a:lstStyle/>
          <a:p>
            <a:pPr>
              <a:lnSpc>
                <a:spcPts val="8936"/>
              </a:lnSpc>
              <a:spcBef>
                <a:spcPct val="0"/>
              </a:spcBef>
            </a:pPr>
            <a:r>
              <a:rPr lang="en-US" sz="8800" dirty="0">
                <a:solidFill>
                  <a:srgbClr val="84E3F8"/>
                </a:solidFill>
                <a:latin typeface="Times New Roman" panose="02020603050405020304" pitchFamily="18" charset="0"/>
                <a:cs typeface="Times New Roman" panose="02020603050405020304" pitchFamily="18" charset="0"/>
              </a:rPr>
              <a:t>System Overview</a:t>
            </a:r>
            <a:endParaRPr lang="en-US" sz="843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6" name="TextBox 6"/>
          <p:cNvSpPr txBox="1"/>
          <p:nvPr/>
        </p:nvSpPr>
        <p:spPr>
          <a:xfrm>
            <a:off x="8434591" y="9486900"/>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11</a:t>
            </a:r>
          </a:p>
        </p:txBody>
      </p:sp>
      <p:sp>
        <p:nvSpPr>
          <p:cNvPr id="7" name="Freeform 7"/>
          <p:cNvSpPr/>
          <p:nvPr/>
        </p:nvSpPr>
        <p:spPr>
          <a:xfrm>
            <a:off x="15990108" y="7290349"/>
            <a:ext cx="1789958" cy="1757413"/>
          </a:xfrm>
          <a:custGeom>
            <a:avLst/>
            <a:gdLst/>
            <a:ahLst/>
            <a:cxnLst/>
            <a:rect l="l" t="t" r="r" b="b"/>
            <a:pathLst>
              <a:path w="1789958" h="1757413">
                <a:moveTo>
                  <a:pt x="0" y="0"/>
                </a:moveTo>
                <a:lnTo>
                  <a:pt x="1789957" y="0"/>
                </a:lnTo>
                <a:lnTo>
                  <a:pt x="1789957" y="1757413"/>
                </a:lnTo>
                <a:lnTo>
                  <a:pt x="0" y="1757413"/>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8" name="Freeform 8"/>
          <p:cNvSpPr/>
          <p:nvPr/>
        </p:nvSpPr>
        <p:spPr>
          <a:xfrm>
            <a:off x="1711939" y="5067300"/>
            <a:ext cx="887220" cy="871089"/>
          </a:xfrm>
          <a:custGeom>
            <a:avLst/>
            <a:gdLst/>
            <a:ahLst/>
            <a:cxnLst/>
            <a:rect l="l" t="t" r="r" b="b"/>
            <a:pathLst>
              <a:path w="887220" h="871089">
                <a:moveTo>
                  <a:pt x="0" y="0"/>
                </a:moveTo>
                <a:lnTo>
                  <a:pt x="887220" y="0"/>
                </a:lnTo>
                <a:lnTo>
                  <a:pt x="887220" y="871089"/>
                </a:lnTo>
                <a:lnTo>
                  <a:pt x="0" y="871089"/>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1" name="TextBox 11"/>
          <p:cNvSpPr txBox="1"/>
          <p:nvPr/>
        </p:nvSpPr>
        <p:spPr>
          <a:xfrm>
            <a:off x="2911008" y="5238977"/>
            <a:ext cx="6377190" cy="2585323"/>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Input Panel: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Submit clinical data (age, weight, height, symptoms)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Results View: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Diagnosis + Suggested treatment</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History Tab: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View previous analyses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Educational Section: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Knowledge Center for Parents: FTT FAQs, Articles, and Growth Guidelines</a:t>
            </a:r>
          </a:p>
        </p:txBody>
      </p:sp>
      <p:sp>
        <p:nvSpPr>
          <p:cNvPr id="12" name="Freeform 12"/>
          <p:cNvSpPr/>
          <p:nvPr/>
        </p:nvSpPr>
        <p:spPr>
          <a:xfrm>
            <a:off x="1711939" y="6214547"/>
            <a:ext cx="887220" cy="871089"/>
          </a:xfrm>
          <a:custGeom>
            <a:avLst/>
            <a:gdLst/>
            <a:ahLst/>
            <a:cxnLst/>
            <a:rect l="l" t="t" r="r" b="b"/>
            <a:pathLst>
              <a:path w="887220" h="871089">
                <a:moveTo>
                  <a:pt x="0" y="0"/>
                </a:moveTo>
                <a:lnTo>
                  <a:pt x="887220" y="0"/>
                </a:lnTo>
                <a:lnTo>
                  <a:pt x="887220" y="871089"/>
                </a:lnTo>
                <a:lnTo>
                  <a:pt x="0" y="871089"/>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8" name="Freeform 18"/>
          <p:cNvSpPr/>
          <p:nvPr/>
        </p:nvSpPr>
        <p:spPr>
          <a:xfrm rot="-5400000">
            <a:off x="9292361" y="2171824"/>
            <a:ext cx="7421720" cy="5573037"/>
          </a:xfrm>
          <a:custGeom>
            <a:avLst/>
            <a:gdLst/>
            <a:ahLst/>
            <a:cxnLst/>
            <a:rect l="l" t="t" r="r" b="b"/>
            <a:pathLst>
              <a:path w="7421720" h="5573037">
                <a:moveTo>
                  <a:pt x="0" y="0"/>
                </a:moveTo>
                <a:lnTo>
                  <a:pt x="7421720" y="0"/>
                </a:lnTo>
                <a:lnTo>
                  <a:pt x="7421720" y="5573037"/>
                </a:lnTo>
                <a:lnTo>
                  <a:pt x="0" y="55730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6569A5C3-E347-6C27-94CF-83CB3AA1D4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1383" y="2270578"/>
            <a:ext cx="5065064" cy="48150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3" descr="69fd7c6f-94df-4c55-a9dd-16f58c4918fe.png">
            <a:extLst>
              <a:ext uri="{FF2B5EF4-FFF2-40B4-BE49-F238E27FC236}">
                <a16:creationId xmlns:a16="http://schemas.microsoft.com/office/drawing/2014/main" id="{2E001F79-3F4C-3756-83DA-6F41ECC0ED12}"/>
              </a:ext>
            </a:extLst>
          </p:cNvPr>
          <p:cNvPicPr>
            <a:picLocks noChangeAspect="1"/>
          </p:cNvPicPr>
          <p:nvPr/>
        </p:nvPicPr>
        <p:blipFill>
          <a:blip r:embed="rId8"/>
          <a:stretch>
            <a:fillRect/>
          </a:stretch>
        </p:blipFill>
        <p:spPr>
          <a:xfrm>
            <a:off x="13548921" y="342900"/>
            <a:ext cx="4548330" cy="1507448"/>
          </a:xfrm>
          <a:prstGeom prst="rect">
            <a:avLst/>
          </a:prstGeom>
          <a:blipFill>
            <a:blip r:embed="rId9"/>
            <a:tile tx="0" ty="0" sx="100000" sy="100000" flip="none" algn="tl"/>
          </a: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A1A78-460F-68F7-CF51-85BF6C54CBA8}"/>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36A0930B-E10A-63A2-09F2-507E77B612E1}"/>
              </a:ext>
            </a:extLst>
          </p:cNvPr>
          <p:cNvSpPr/>
          <p:nvPr/>
        </p:nvSpPr>
        <p:spPr>
          <a:xfrm>
            <a:off x="3823464" y="221013"/>
            <a:ext cx="9756040" cy="2447879"/>
          </a:xfrm>
          <a:custGeom>
            <a:avLst/>
            <a:gdLst/>
            <a:ahLst/>
            <a:cxnLst/>
            <a:rect l="l" t="t" r="r" b="b"/>
            <a:pathLst>
              <a:path w="9756040" h="2447879">
                <a:moveTo>
                  <a:pt x="0" y="0"/>
                </a:moveTo>
                <a:lnTo>
                  <a:pt x="9756040" y="0"/>
                </a:lnTo>
                <a:lnTo>
                  <a:pt x="9756040" y="2447879"/>
                </a:lnTo>
                <a:lnTo>
                  <a:pt x="0" y="2447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a:extLst>
              <a:ext uri="{FF2B5EF4-FFF2-40B4-BE49-F238E27FC236}">
                <a16:creationId xmlns:a16="http://schemas.microsoft.com/office/drawing/2014/main" id="{D1C13AE9-FA1F-4123-315C-E92DD4445257}"/>
              </a:ext>
            </a:extLst>
          </p:cNvPr>
          <p:cNvSpPr txBox="1"/>
          <p:nvPr/>
        </p:nvSpPr>
        <p:spPr>
          <a:xfrm>
            <a:off x="6781744" y="577218"/>
            <a:ext cx="5943656" cy="1018292"/>
          </a:xfrm>
          <a:prstGeom prst="rect">
            <a:avLst/>
          </a:prstGeom>
        </p:spPr>
        <p:txBody>
          <a:bodyPr wrap="square" lIns="0" tIns="0" rIns="0" bIns="0" rtlCol="0" anchor="t">
            <a:spAutoFit/>
          </a:bodyPr>
          <a:lstStyle/>
          <a:p>
            <a:pPr marL="0" marR="0" lvl="0" indent="0" algn="l" defTabSz="914400" rtl="0" eaLnBrk="1" fontAlgn="auto" latinLnBrk="0" hangingPunct="1">
              <a:lnSpc>
                <a:spcPts val="8936"/>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UI</a:t>
            </a:r>
            <a:r>
              <a:rPr lang="en-US" sz="5400" dirty="0">
                <a:solidFill>
                  <a:srgbClr val="84E3F8"/>
                </a:solidFill>
                <a:latin typeface="Times New Roman" panose="02020603050405020304" pitchFamily="18" charset="0"/>
                <a:cs typeface="Times New Roman" panose="02020603050405020304" pitchFamily="18" charset="0"/>
              </a:rPr>
              <a:t> OVERVIEW</a:t>
            </a:r>
            <a:endParaRPr lang="en-US" sz="54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9" name="TextBox 9">
            <a:extLst>
              <a:ext uri="{FF2B5EF4-FFF2-40B4-BE49-F238E27FC236}">
                <a16:creationId xmlns:a16="http://schemas.microsoft.com/office/drawing/2014/main" id="{B38400D9-CDB4-AF93-C1FF-0FFE084A7BF3}"/>
              </a:ext>
            </a:extLst>
          </p:cNvPr>
          <p:cNvSpPr txBox="1"/>
          <p:nvPr/>
        </p:nvSpPr>
        <p:spPr>
          <a:xfrm>
            <a:off x="8762207" y="9258300"/>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12</a:t>
            </a:r>
          </a:p>
        </p:txBody>
      </p:sp>
      <p:pic>
        <p:nvPicPr>
          <p:cNvPr id="2" name="Picture 3" descr="69fd7c6f-94df-4c55-a9dd-16f58c4918fe.png">
            <a:extLst>
              <a:ext uri="{FF2B5EF4-FFF2-40B4-BE49-F238E27FC236}">
                <a16:creationId xmlns:a16="http://schemas.microsoft.com/office/drawing/2014/main" id="{0B2352BE-3FBC-7D4C-92DC-E350132C13CD}"/>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pic>
        <p:nvPicPr>
          <p:cNvPr id="3" name="תמונה 2">
            <a:extLst>
              <a:ext uri="{FF2B5EF4-FFF2-40B4-BE49-F238E27FC236}">
                <a16:creationId xmlns:a16="http://schemas.microsoft.com/office/drawing/2014/main" id="{7A9336BA-22BF-9E42-DF9A-8C5BE213C2E5}"/>
              </a:ext>
            </a:extLst>
          </p:cNvPr>
          <p:cNvPicPr>
            <a:picLocks noChangeAspect="1"/>
          </p:cNvPicPr>
          <p:nvPr/>
        </p:nvPicPr>
        <p:blipFill>
          <a:blip r:embed="rId7"/>
          <a:stretch>
            <a:fillRect/>
          </a:stretch>
        </p:blipFill>
        <p:spPr>
          <a:xfrm>
            <a:off x="950675" y="3771898"/>
            <a:ext cx="2236424" cy="4831154"/>
          </a:xfrm>
          <a:prstGeom prst="roundRect">
            <a:avLst>
              <a:gd name="adj" fmla="val 11111"/>
            </a:avLst>
          </a:prstGeom>
          <a:ln w="190500" cap="rnd">
            <a:solidFill>
              <a:schemeClr val="bg1">
                <a:lumMod val="75000"/>
                <a:lumOff val="2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5" name="תמונה 4">
            <a:extLst>
              <a:ext uri="{FF2B5EF4-FFF2-40B4-BE49-F238E27FC236}">
                <a16:creationId xmlns:a16="http://schemas.microsoft.com/office/drawing/2014/main" id="{2459EC1E-E394-770F-415F-0F24E58122E0}"/>
              </a:ext>
            </a:extLst>
          </p:cNvPr>
          <p:cNvPicPr>
            <a:picLocks noChangeAspect="1"/>
          </p:cNvPicPr>
          <p:nvPr/>
        </p:nvPicPr>
        <p:blipFill>
          <a:blip r:embed="rId8"/>
          <a:stretch>
            <a:fillRect/>
          </a:stretch>
        </p:blipFill>
        <p:spPr>
          <a:xfrm>
            <a:off x="3796036" y="3771898"/>
            <a:ext cx="2230618" cy="4831154"/>
          </a:xfrm>
          <a:prstGeom prst="roundRect">
            <a:avLst>
              <a:gd name="adj" fmla="val 11111"/>
            </a:avLst>
          </a:prstGeom>
          <a:ln w="190500" cap="rnd">
            <a:solidFill>
              <a:schemeClr val="bg1">
                <a:lumMod val="75000"/>
                <a:lumOff val="2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4" name="תמונה 13">
            <a:extLst>
              <a:ext uri="{FF2B5EF4-FFF2-40B4-BE49-F238E27FC236}">
                <a16:creationId xmlns:a16="http://schemas.microsoft.com/office/drawing/2014/main" id="{F353E4B0-4DE9-8E5F-9182-F07C569BA768}"/>
              </a:ext>
            </a:extLst>
          </p:cNvPr>
          <p:cNvPicPr>
            <a:picLocks noChangeAspect="1"/>
          </p:cNvPicPr>
          <p:nvPr/>
        </p:nvPicPr>
        <p:blipFill>
          <a:blip r:embed="rId9"/>
          <a:stretch>
            <a:fillRect/>
          </a:stretch>
        </p:blipFill>
        <p:spPr>
          <a:xfrm>
            <a:off x="6527192" y="3771900"/>
            <a:ext cx="2230737" cy="4831154"/>
          </a:xfrm>
          <a:prstGeom prst="roundRect">
            <a:avLst>
              <a:gd name="adj" fmla="val 11111"/>
            </a:avLst>
          </a:prstGeom>
          <a:ln w="190500" cap="rnd">
            <a:solidFill>
              <a:schemeClr val="bg1">
                <a:lumMod val="75000"/>
                <a:lumOff val="2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5" name="תמונה 14">
            <a:extLst>
              <a:ext uri="{FF2B5EF4-FFF2-40B4-BE49-F238E27FC236}">
                <a16:creationId xmlns:a16="http://schemas.microsoft.com/office/drawing/2014/main" id="{64F62546-4794-778A-ED23-CF114E786159}"/>
              </a:ext>
            </a:extLst>
          </p:cNvPr>
          <p:cNvPicPr>
            <a:picLocks noChangeAspect="1"/>
          </p:cNvPicPr>
          <p:nvPr/>
        </p:nvPicPr>
        <p:blipFill>
          <a:blip r:embed="rId10"/>
          <a:stretch>
            <a:fillRect/>
          </a:stretch>
        </p:blipFill>
        <p:spPr>
          <a:xfrm>
            <a:off x="9256788" y="3771900"/>
            <a:ext cx="2230842" cy="4831154"/>
          </a:xfrm>
          <a:prstGeom prst="roundRect">
            <a:avLst>
              <a:gd name="adj" fmla="val 11111"/>
            </a:avLst>
          </a:prstGeom>
          <a:ln w="190500" cap="rnd">
            <a:solidFill>
              <a:schemeClr val="bg1">
                <a:lumMod val="75000"/>
                <a:lumOff val="2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6" name="תמונה 15">
            <a:extLst>
              <a:ext uri="{FF2B5EF4-FFF2-40B4-BE49-F238E27FC236}">
                <a16:creationId xmlns:a16="http://schemas.microsoft.com/office/drawing/2014/main" id="{73189748-1B1F-1343-4960-EDD67029F0E8}"/>
              </a:ext>
            </a:extLst>
          </p:cNvPr>
          <p:cNvPicPr>
            <a:picLocks noChangeAspect="1"/>
          </p:cNvPicPr>
          <p:nvPr/>
        </p:nvPicPr>
        <p:blipFill>
          <a:blip r:embed="rId11"/>
          <a:stretch>
            <a:fillRect/>
          </a:stretch>
        </p:blipFill>
        <p:spPr>
          <a:xfrm>
            <a:off x="11988168" y="3771899"/>
            <a:ext cx="2230847" cy="4831153"/>
          </a:xfrm>
          <a:prstGeom prst="roundRect">
            <a:avLst>
              <a:gd name="adj" fmla="val 11111"/>
            </a:avLst>
          </a:prstGeom>
          <a:ln w="190500" cap="rnd">
            <a:solidFill>
              <a:schemeClr val="bg1">
                <a:lumMod val="75000"/>
                <a:lumOff val="2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7" name="תמונה 16">
            <a:extLst>
              <a:ext uri="{FF2B5EF4-FFF2-40B4-BE49-F238E27FC236}">
                <a16:creationId xmlns:a16="http://schemas.microsoft.com/office/drawing/2014/main" id="{7ABB5C08-405E-DFE6-3B95-AF792E3D4BFD}"/>
              </a:ext>
            </a:extLst>
          </p:cNvPr>
          <p:cNvPicPr>
            <a:picLocks noChangeAspect="1"/>
          </p:cNvPicPr>
          <p:nvPr/>
        </p:nvPicPr>
        <p:blipFill>
          <a:blip r:embed="rId12"/>
          <a:stretch>
            <a:fillRect/>
          </a:stretch>
        </p:blipFill>
        <p:spPr>
          <a:xfrm>
            <a:off x="14827723" y="3771898"/>
            <a:ext cx="2230618" cy="4829803"/>
          </a:xfrm>
          <a:prstGeom prst="roundRect">
            <a:avLst>
              <a:gd name="adj" fmla="val 11111"/>
            </a:avLst>
          </a:prstGeom>
          <a:ln w="190500" cap="rnd">
            <a:solidFill>
              <a:schemeClr val="bg1">
                <a:lumMod val="75000"/>
                <a:lumOff val="2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60274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8" name="TextBox 8"/>
          <p:cNvSpPr txBox="1"/>
          <p:nvPr/>
        </p:nvSpPr>
        <p:spPr>
          <a:xfrm>
            <a:off x="9539971" y="2630686"/>
            <a:ext cx="6475993" cy="1072409"/>
          </a:xfrm>
          <a:prstGeom prst="rect">
            <a:avLst/>
          </a:prstGeom>
        </p:spPr>
        <p:txBody>
          <a:bodyPr wrap="square" lIns="0" tIns="0" rIns="0" bIns="0" rtlCol="0" anchor="t">
            <a:spAutoFit/>
          </a:bodyPr>
          <a:lstStyle/>
          <a:p>
            <a:pPr>
              <a:lnSpc>
                <a:spcPts val="8936"/>
              </a:lnSpc>
              <a:spcBef>
                <a:spcPct val="0"/>
              </a:spcBef>
            </a:pPr>
            <a:r>
              <a:rPr lang="en-US" sz="7200" dirty="0">
                <a:solidFill>
                  <a:srgbClr val="84E3F8"/>
                </a:solidFill>
                <a:latin typeface="Times New Roman" panose="02020603050405020304" pitchFamily="18" charset="0"/>
                <a:cs typeface="Times New Roman" panose="02020603050405020304" pitchFamily="18" charset="0"/>
              </a:rPr>
              <a:t>TESTING PLAN</a:t>
            </a:r>
            <a:endParaRPr lang="en-US" sz="72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9" name="TextBox 9"/>
          <p:cNvSpPr txBox="1"/>
          <p:nvPr/>
        </p:nvSpPr>
        <p:spPr>
          <a:xfrm>
            <a:off x="8434591" y="9606446"/>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13</a:t>
            </a:r>
          </a:p>
        </p:txBody>
      </p:sp>
      <p:sp>
        <p:nvSpPr>
          <p:cNvPr id="12" name="Freeform 12"/>
          <p:cNvSpPr/>
          <p:nvPr/>
        </p:nvSpPr>
        <p:spPr>
          <a:xfrm>
            <a:off x="9539971" y="4540371"/>
            <a:ext cx="887220" cy="871089"/>
          </a:xfrm>
          <a:custGeom>
            <a:avLst/>
            <a:gdLst/>
            <a:ahLst/>
            <a:cxnLst/>
            <a:rect l="l" t="t" r="r" b="b"/>
            <a:pathLst>
              <a:path w="887220" h="871089">
                <a:moveTo>
                  <a:pt x="0" y="0"/>
                </a:moveTo>
                <a:lnTo>
                  <a:pt x="887221" y="0"/>
                </a:lnTo>
                <a:lnTo>
                  <a:pt x="887221" y="871089"/>
                </a:lnTo>
                <a:lnTo>
                  <a:pt x="0" y="871089"/>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5" name="TextBox 15"/>
          <p:cNvSpPr txBox="1"/>
          <p:nvPr/>
        </p:nvSpPr>
        <p:spPr>
          <a:xfrm>
            <a:off x="10611298" y="4593447"/>
            <a:ext cx="6377190" cy="2215991"/>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Model Testing: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Accuracy of diagnosis + treatment suggestions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Usability Testing: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Questionnaire for parents and doctors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Performance Testing: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Load, latency under multiple users</a:t>
            </a:r>
          </a:p>
        </p:txBody>
      </p:sp>
      <p:sp>
        <p:nvSpPr>
          <p:cNvPr id="16" name="Freeform 16"/>
          <p:cNvSpPr/>
          <p:nvPr/>
        </p:nvSpPr>
        <p:spPr>
          <a:xfrm>
            <a:off x="9539971" y="6362700"/>
            <a:ext cx="887220" cy="871089"/>
          </a:xfrm>
          <a:custGeom>
            <a:avLst/>
            <a:gdLst/>
            <a:ahLst/>
            <a:cxnLst/>
            <a:rect l="l" t="t" r="r" b="b"/>
            <a:pathLst>
              <a:path w="887220" h="871089">
                <a:moveTo>
                  <a:pt x="0" y="0"/>
                </a:moveTo>
                <a:lnTo>
                  <a:pt x="887220" y="0"/>
                </a:lnTo>
                <a:lnTo>
                  <a:pt x="887220" y="871089"/>
                </a:lnTo>
                <a:lnTo>
                  <a:pt x="0" y="871089"/>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20" name="Freeform 20"/>
          <p:cNvSpPr/>
          <p:nvPr/>
        </p:nvSpPr>
        <p:spPr>
          <a:xfrm>
            <a:off x="2612182" y="2559053"/>
            <a:ext cx="6342325" cy="6227010"/>
          </a:xfrm>
          <a:custGeom>
            <a:avLst/>
            <a:gdLst/>
            <a:ahLst/>
            <a:cxnLst/>
            <a:rect l="l" t="t" r="r" b="b"/>
            <a:pathLst>
              <a:path w="6342325" h="6227010">
                <a:moveTo>
                  <a:pt x="0" y="0"/>
                </a:moveTo>
                <a:lnTo>
                  <a:pt x="6342325" y="0"/>
                </a:lnTo>
                <a:lnTo>
                  <a:pt x="6342325" y="6227010"/>
                </a:lnTo>
                <a:lnTo>
                  <a:pt x="0" y="6227010"/>
                </a:lnTo>
                <a:lnTo>
                  <a:pt x="0" y="0"/>
                </a:lnTo>
                <a:close/>
              </a:path>
            </a:pathLst>
          </a:custGeom>
          <a:blipFill>
            <a:blip r:embed="rId3">
              <a:alphaModFix amt="68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E316C653-D119-98A5-D38B-20D9F83EC2B6}"/>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pic>
        <p:nvPicPr>
          <p:cNvPr id="6146" name="Picture 2">
            <a:extLst>
              <a:ext uri="{FF2B5EF4-FFF2-40B4-BE49-F238E27FC236}">
                <a16:creationId xmlns:a16="http://schemas.microsoft.com/office/drawing/2014/main" id="{1585D378-B546-CDE4-52B3-A54086C705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542" t="28906" r="14063" b="15625"/>
          <a:stretch/>
        </p:blipFill>
        <p:spPr bwMode="auto">
          <a:xfrm>
            <a:off x="3135761" y="3009900"/>
            <a:ext cx="5298829" cy="52200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a:extLst>
            <a:ext uri="{FF2B5EF4-FFF2-40B4-BE49-F238E27FC236}">
              <a16:creationId xmlns:a16="http://schemas.microsoft.com/office/drawing/2014/main" id="{47B83F10-A92F-4DB0-823C-9CC5AC04F21F}"/>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C3C5C948-094F-C5AE-2275-0CDA4E1B39E0}"/>
              </a:ext>
            </a:extLst>
          </p:cNvPr>
          <p:cNvSpPr txBox="1"/>
          <p:nvPr/>
        </p:nvSpPr>
        <p:spPr>
          <a:xfrm>
            <a:off x="3581400" y="750110"/>
            <a:ext cx="7161793" cy="2200474"/>
          </a:xfrm>
          <a:prstGeom prst="rect">
            <a:avLst/>
          </a:prstGeom>
        </p:spPr>
        <p:txBody>
          <a:bodyPr wrap="square" lIns="0" tIns="0" rIns="0" bIns="0" rtlCol="0" anchor="t">
            <a:spAutoFit/>
          </a:bodyPr>
          <a:lstStyle/>
          <a:p>
            <a:pPr>
              <a:lnSpc>
                <a:spcPts val="8936"/>
              </a:lnSpc>
              <a:spcBef>
                <a:spcPct val="0"/>
              </a:spcBef>
            </a:pPr>
            <a:r>
              <a:rPr lang="en-US" sz="6000" dirty="0">
                <a:solidFill>
                  <a:srgbClr val="84E3F8"/>
                </a:solidFill>
                <a:latin typeface="Times New Roman" panose="02020603050405020304" pitchFamily="18" charset="0"/>
                <a:cs typeface="Times New Roman" panose="02020603050405020304" pitchFamily="18" charset="0"/>
              </a:rPr>
              <a:t>Core Functionality Tests</a:t>
            </a:r>
            <a:endParaRPr lang="en-US" sz="60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9" name="TextBox 9">
            <a:extLst>
              <a:ext uri="{FF2B5EF4-FFF2-40B4-BE49-F238E27FC236}">
                <a16:creationId xmlns:a16="http://schemas.microsoft.com/office/drawing/2014/main" id="{08643B9C-B127-F3C2-9EFC-C100D8A6E9A9}"/>
              </a:ext>
            </a:extLst>
          </p:cNvPr>
          <p:cNvSpPr txBox="1"/>
          <p:nvPr/>
        </p:nvSpPr>
        <p:spPr>
          <a:xfrm>
            <a:off x="8434591" y="9606446"/>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14</a:t>
            </a:r>
          </a:p>
        </p:txBody>
      </p:sp>
      <p:sp>
        <p:nvSpPr>
          <p:cNvPr id="20" name="Freeform 20">
            <a:extLst>
              <a:ext uri="{FF2B5EF4-FFF2-40B4-BE49-F238E27FC236}">
                <a16:creationId xmlns:a16="http://schemas.microsoft.com/office/drawing/2014/main" id="{C2D9A879-33D5-6287-496C-A4C1C55809AF}"/>
              </a:ext>
            </a:extLst>
          </p:cNvPr>
          <p:cNvSpPr/>
          <p:nvPr/>
        </p:nvSpPr>
        <p:spPr>
          <a:xfrm>
            <a:off x="390425" y="329525"/>
            <a:ext cx="2874218" cy="3041647"/>
          </a:xfrm>
          <a:custGeom>
            <a:avLst/>
            <a:gdLst/>
            <a:ahLst/>
            <a:cxnLst/>
            <a:rect l="l" t="t" r="r" b="b"/>
            <a:pathLst>
              <a:path w="6342325" h="6227010">
                <a:moveTo>
                  <a:pt x="0" y="0"/>
                </a:moveTo>
                <a:lnTo>
                  <a:pt x="6342325" y="0"/>
                </a:lnTo>
                <a:lnTo>
                  <a:pt x="6342325" y="6227010"/>
                </a:lnTo>
                <a:lnTo>
                  <a:pt x="0" y="6227010"/>
                </a:lnTo>
                <a:lnTo>
                  <a:pt x="0" y="0"/>
                </a:lnTo>
                <a:close/>
              </a:path>
            </a:pathLst>
          </a:custGeom>
          <a:blipFill>
            <a:blip r:embed="rId3">
              <a:alphaModFix amt="68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DCA341EB-0758-EFF6-D259-31DAFF2A2B54}"/>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pic>
        <p:nvPicPr>
          <p:cNvPr id="6146" name="Picture 2">
            <a:extLst>
              <a:ext uri="{FF2B5EF4-FFF2-40B4-BE49-F238E27FC236}">
                <a16:creationId xmlns:a16="http://schemas.microsoft.com/office/drawing/2014/main" id="{4864C465-304C-6295-3C56-ACE03D8D99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542" t="28906" r="14063" b="15625"/>
          <a:stretch/>
        </p:blipFill>
        <p:spPr bwMode="auto">
          <a:xfrm>
            <a:off x="533400" y="575450"/>
            <a:ext cx="2588267" cy="25497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aphicFrame>
        <p:nvGraphicFramePr>
          <p:cNvPr id="7" name="טבלה 6">
            <a:extLst>
              <a:ext uri="{FF2B5EF4-FFF2-40B4-BE49-F238E27FC236}">
                <a16:creationId xmlns:a16="http://schemas.microsoft.com/office/drawing/2014/main" id="{E9EA89F6-5EC2-D420-ECAC-CB0205C7FA6A}"/>
              </a:ext>
            </a:extLst>
          </p:cNvPr>
          <p:cNvGraphicFramePr>
            <a:graphicFrameLocks noGrp="1"/>
          </p:cNvGraphicFramePr>
          <p:nvPr>
            <p:extLst>
              <p:ext uri="{D42A27DB-BD31-4B8C-83A1-F6EECF244321}">
                <p14:modId xmlns:p14="http://schemas.microsoft.com/office/powerpoint/2010/main" val="1051601201"/>
              </p:ext>
            </p:extLst>
          </p:nvPr>
        </p:nvGraphicFramePr>
        <p:xfrm>
          <a:off x="3733800" y="3110956"/>
          <a:ext cx="10333252" cy="5233954"/>
        </p:xfrm>
        <a:graphic>
          <a:graphicData uri="http://schemas.openxmlformats.org/drawingml/2006/table">
            <a:tbl>
              <a:tblPr>
                <a:tableStyleId>{69CF1AB2-1976-4502-BF36-3FF5EA218861}</a:tableStyleId>
              </a:tblPr>
              <a:tblGrid>
                <a:gridCol w="685800">
                  <a:extLst>
                    <a:ext uri="{9D8B030D-6E8A-4147-A177-3AD203B41FA5}">
                      <a16:colId xmlns:a16="http://schemas.microsoft.com/office/drawing/2014/main" val="2352278694"/>
                    </a:ext>
                  </a:extLst>
                </a:gridCol>
                <a:gridCol w="1951252">
                  <a:extLst>
                    <a:ext uri="{9D8B030D-6E8A-4147-A177-3AD203B41FA5}">
                      <a16:colId xmlns:a16="http://schemas.microsoft.com/office/drawing/2014/main" val="2978861282"/>
                    </a:ext>
                  </a:extLst>
                </a:gridCol>
                <a:gridCol w="2925548">
                  <a:extLst>
                    <a:ext uri="{9D8B030D-6E8A-4147-A177-3AD203B41FA5}">
                      <a16:colId xmlns:a16="http://schemas.microsoft.com/office/drawing/2014/main" val="3103321189"/>
                    </a:ext>
                  </a:extLst>
                </a:gridCol>
                <a:gridCol w="4770652">
                  <a:extLst>
                    <a:ext uri="{9D8B030D-6E8A-4147-A177-3AD203B41FA5}">
                      <a16:colId xmlns:a16="http://schemas.microsoft.com/office/drawing/2014/main" val="2424370557"/>
                    </a:ext>
                  </a:extLst>
                </a:gridCol>
              </a:tblGrid>
              <a:tr h="293085">
                <a:tc>
                  <a:txBody>
                    <a:bodyPr/>
                    <a:lstStyle/>
                    <a:p>
                      <a:pPr algn="l"/>
                      <a:r>
                        <a:rPr lang="en-US" sz="1400" b="1">
                          <a:latin typeface="Times New Roman" panose="02020603050405020304" pitchFamily="18" charset="0"/>
                          <a:cs typeface="Times New Roman" panose="02020603050405020304" pitchFamily="18" charset="0"/>
                        </a:rPr>
                        <a:t>Test #</a:t>
                      </a:r>
                    </a:p>
                  </a:txBody>
                  <a:tcPr anchor="ctr">
                    <a:solidFill>
                      <a:schemeClr val="tx2">
                        <a:lumMod val="60000"/>
                        <a:lumOff val="40000"/>
                      </a:schemeClr>
                    </a:solidFill>
                  </a:tcPr>
                </a:tc>
                <a:tc>
                  <a:txBody>
                    <a:bodyPr/>
                    <a:lstStyle/>
                    <a:p>
                      <a:pPr algn="l"/>
                      <a:r>
                        <a:rPr lang="en-US" sz="1400" b="1">
                          <a:latin typeface="Times New Roman" panose="02020603050405020304" pitchFamily="18" charset="0"/>
                          <a:cs typeface="Times New Roman" panose="02020603050405020304" pitchFamily="18" charset="0"/>
                        </a:rPr>
                        <a:t>Module</a:t>
                      </a:r>
                    </a:p>
                  </a:txBody>
                  <a:tcPr anchor="ctr">
                    <a:solidFill>
                      <a:schemeClr val="tx2">
                        <a:lumMod val="60000"/>
                        <a:lumOff val="40000"/>
                      </a:schemeClr>
                    </a:solidFill>
                  </a:tcPr>
                </a:tc>
                <a:tc>
                  <a:txBody>
                    <a:bodyPr/>
                    <a:lstStyle/>
                    <a:p>
                      <a:pPr algn="l"/>
                      <a:r>
                        <a:rPr lang="en-US" sz="1400" b="1">
                          <a:latin typeface="Times New Roman" panose="02020603050405020304" pitchFamily="18" charset="0"/>
                          <a:cs typeface="Times New Roman" panose="02020603050405020304" pitchFamily="18" charset="0"/>
                        </a:rPr>
                        <a:t>Core Function Tested</a:t>
                      </a:r>
                    </a:p>
                  </a:txBody>
                  <a:tcPr anchor="ctr">
                    <a:solidFill>
                      <a:schemeClr val="tx2">
                        <a:lumMod val="60000"/>
                        <a:lumOff val="40000"/>
                      </a:schemeClr>
                    </a:solidFill>
                  </a:tcPr>
                </a:tc>
                <a:tc>
                  <a:txBody>
                    <a:bodyPr/>
                    <a:lstStyle/>
                    <a:p>
                      <a:pPr algn="l"/>
                      <a:r>
                        <a:rPr lang="en-US" sz="1400" b="1" dirty="0">
                          <a:latin typeface="Times New Roman" panose="02020603050405020304" pitchFamily="18" charset="0"/>
                          <a:cs typeface="Times New Roman" panose="02020603050405020304" pitchFamily="18" charset="0"/>
                        </a:rPr>
                        <a:t>Description</a:t>
                      </a:r>
                    </a:p>
                  </a:txBody>
                  <a:tcPr anchor="ctr">
                    <a:solidFill>
                      <a:schemeClr val="tx2">
                        <a:lumMod val="60000"/>
                        <a:lumOff val="40000"/>
                      </a:schemeClr>
                    </a:solidFill>
                  </a:tcPr>
                </a:tc>
                <a:extLst>
                  <a:ext uri="{0D108BD9-81ED-4DB2-BD59-A6C34878D82A}">
                    <a16:rowId xmlns:a16="http://schemas.microsoft.com/office/drawing/2014/main" val="2081183081"/>
                  </a:ext>
                </a:extLst>
              </a:tr>
              <a:tr h="772678">
                <a:tc>
                  <a:txBody>
                    <a:bodyPr/>
                    <a:lstStyle/>
                    <a:p>
                      <a:pPr algn="l"/>
                      <a:r>
                        <a:rPr lang="en-IL" sz="1400" b="1">
                          <a:latin typeface="Times New Roman" panose="02020603050405020304" pitchFamily="18" charset="0"/>
                          <a:cs typeface="Times New Roman" panose="02020603050405020304" pitchFamily="18" charset="0"/>
                        </a:rPr>
                        <a:t>1</a:t>
                      </a:r>
                    </a:p>
                  </a:txBody>
                  <a:tcPr anchor="ctr"/>
                </a:tc>
                <a:tc>
                  <a:txBody>
                    <a:bodyPr/>
                    <a:lstStyle/>
                    <a:p>
                      <a:pPr algn="l"/>
                      <a:r>
                        <a:rPr lang="en-US" sz="1400">
                          <a:latin typeface="Times New Roman" panose="02020603050405020304" pitchFamily="18" charset="0"/>
                          <a:cs typeface="Times New Roman" panose="02020603050405020304" pitchFamily="18" charset="0"/>
                        </a:rPr>
                        <a:t>Web Application UI</a:t>
                      </a:r>
                    </a:p>
                  </a:txBody>
                  <a:tcPr anchor="ctr"/>
                </a:tc>
                <a:tc>
                  <a:txBody>
                    <a:bodyPr/>
                    <a:lstStyle/>
                    <a:p>
                      <a:pPr algn="l"/>
                      <a:r>
                        <a:rPr lang="en-US" sz="1400" dirty="0">
                          <a:latin typeface="Times New Roman" panose="02020603050405020304" pitchFamily="18" charset="0"/>
                          <a:cs typeface="Times New Roman" panose="02020603050405020304" pitchFamily="18" charset="0"/>
                        </a:rPr>
                        <a:t>Data Input and Submission</a:t>
                      </a:r>
                    </a:p>
                  </a:txBody>
                  <a:tcPr anchor="ctr"/>
                </a:tc>
                <a:tc>
                  <a:txBody>
                    <a:bodyPr/>
                    <a:lstStyle/>
                    <a:p>
                      <a:pPr algn="l"/>
                      <a:r>
                        <a:rPr lang="en-US" sz="1400">
                          <a:latin typeface="Times New Roman" panose="02020603050405020304" pitchFamily="18" charset="0"/>
                          <a:cs typeface="Times New Roman" panose="02020603050405020304" pitchFamily="18" charset="0"/>
                        </a:rPr>
                        <a:t>Fill clinical fields (age, height, weight, symptoms) and press 'Submit'. Expect successful transfer to backend.</a:t>
                      </a:r>
                    </a:p>
                  </a:txBody>
                  <a:tcPr anchor="ctr"/>
                </a:tc>
                <a:extLst>
                  <a:ext uri="{0D108BD9-81ED-4DB2-BD59-A6C34878D82A}">
                    <a16:rowId xmlns:a16="http://schemas.microsoft.com/office/drawing/2014/main" val="2436295530"/>
                  </a:ext>
                </a:extLst>
              </a:tr>
              <a:tr h="772678">
                <a:tc>
                  <a:txBody>
                    <a:bodyPr/>
                    <a:lstStyle/>
                    <a:p>
                      <a:pPr algn="l"/>
                      <a:r>
                        <a:rPr lang="en-IL" sz="1400" b="1">
                          <a:latin typeface="Times New Roman" panose="02020603050405020304" pitchFamily="18" charset="0"/>
                          <a:cs typeface="Times New Roman" panose="02020603050405020304" pitchFamily="18" charset="0"/>
                        </a:rPr>
                        <a:t>2</a:t>
                      </a:r>
                    </a:p>
                  </a:txBody>
                  <a:tcPr anchor="ctr"/>
                </a:tc>
                <a:tc>
                  <a:txBody>
                    <a:bodyPr/>
                    <a:lstStyle/>
                    <a:p>
                      <a:pPr algn="l"/>
                      <a:r>
                        <a:rPr lang="en-US" sz="1400">
                          <a:latin typeface="Times New Roman" panose="02020603050405020304" pitchFamily="18" charset="0"/>
                          <a:cs typeface="Times New Roman" panose="02020603050405020304" pitchFamily="18" charset="0"/>
                        </a:rPr>
                        <a:t>Prompt Engine</a:t>
                      </a:r>
                    </a:p>
                  </a:txBody>
                  <a:tcPr anchor="ctr"/>
                </a:tc>
                <a:tc>
                  <a:txBody>
                    <a:bodyPr/>
                    <a:lstStyle/>
                    <a:p>
                      <a:pPr algn="l"/>
                      <a:r>
                        <a:rPr lang="en-US" sz="1400">
                          <a:latin typeface="Times New Roman" panose="02020603050405020304" pitchFamily="18" charset="0"/>
                          <a:cs typeface="Times New Roman" panose="02020603050405020304" pitchFamily="18" charset="0"/>
                        </a:rPr>
                        <a:t>Diagnosis Accuracy</a:t>
                      </a:r>
                    </a:p>
                  </a:txBody>
                  <a:tcPr anchor="ctr"/>
                </a:tc>
                <a:tc>
                  <a:txBody>
                    <a:bodyPr/>
                    <a:lstStyle/>
                    <a:p>
                      <a:pPr algn="l"/>
                      <a:r>
                        <a:rPr lang="en-US" sz="1400">
                          <a:latin typeface="Times New Roman" panose="02020603050405020304" pitchFamily="18" charset="0"/>
                          <a:cs typeface="Times New Roman" panose="02020603050405020304" pitchFamily="18" charset="0"/>
                        </a:rPr>
                        <a:t>Submit known FTT case and verify that diagnosis aligns with expected output.</a:t>
                      </a:r>
                    </a:p>
                  </a:txBody>
                  <a:tcPr anchor="ctr"/>
                </a:tc>
                <a:extLst>
                  <a:ext uri="{0D108BD9-81ED-4DB2-BD59-A6C34878D82A}">
                    <a16:rowId xmlns:a16="http://schemas.microsoft.com/office/drawing/2014/main" val="3674731719"/>
                  </a:ext>
                </a:extLst>
              </a:tr>
              <a:tr h="532882">
                <a:tc>
                  <a:txBody>
                    <a:bodyPr/>
                    <a:lstStyle/>
                    <a:p>
                      <a:pPr algn="l"/>
                      <a:r>
                        <a:rPr lang="en-IL" sz="1400" b="1">
                          <a:latin typeface="Times New Roman" panose="02020603050405020304" pitchFamily="18" charset="0"/>
                          <a:cs typeface="Times New Roman" panose="02020603050405020304" pitchFamily="18" charset="0"/>
                        </a:rPr>
                        <a:t>3</a:t>
                      </a:r>
                    </a:p>
                  </a:txBody>
                  <a:tcPr anchor="ctr"/>
                </a:tc>
                <a:tc>
                  <a:txBody>
                    <a:bodyPr/>
                    <a:lstStyle/>
                    <a:p>
                      <a:pPr algn="l"/>
                      <a:r>
                        <a:rPr lang="en-US" sz="1400">
                          <a:latin typeface="Times New Roman" panose="02020603050405020304" pitchFamily="18" charset="0"/>
                          <a:cs typeface="Times New Roman" panose="02020603050405020304" pitchFamily="18" charset="0"/>
                        </a:rPr>
                        <a:t>Prompt Engine</a:t>
                      </a:r>
                    </a:p>
                  </a:txBody>
                  <a:tcPr anchor="ctr"/>
                </a:tc>
                <a:tc>
                  <a:txBody>
                    <a:bodyPr/>
                    <a:lstStyle/>
                    <a:p>
                      <a:pPr algn="l"/>
                      <a:r>
                        <a:rPr lang="en-US" sz="1400" dirty="0">
                          <a:latin typeface="Times New Roman" panose="02020603050405020304" pitchFamily="18" charset="0"/>
                          <a:cs typeface="Times New Roman" panose="02020603050405020304" pitchFamily="18" charset="0"/>
                        </a:rPr>
                        <a:t>Handling of Rare or Ambiguous Input</a:t>
                      </a:r>
                    </a:p>
                  </a:txBody>
                  <a:tcPr anchor="ctr"/>
                </a:tc>
                <a:tc>
                  <a:txBody>
                    <a:bodyPr/>
                    <a:lstStyle/>
                    <a:p>
                      <a:pPr algn="l"/>
                      <a:r>
                        <a:rPr lang="en-US" sz="1400">
                          <a:latin typeface="Times New Roman" panose="02020603050405020304" pitchFamily="18" charset="0"/>
                          <a:cs typeface="Times New Roman" panose="02020603050405020304" pitchFamily="18" charset="0"/>
                        </a:rPr>
                        <a:t>Submit rare/atypical symptoms and ensure system provides relevant fallback or request for clarification.</a:t>
                      </a:r>
                    </a:p>
                  </a:txBody>
                  <a:tcPr anchor="ctr"/>
                </a:tc>
                <a:extLst>
                  <a:ext uri="{0D108BD9-81ED-4DB2-BD59-A6C34878D82A}">
                    <a16:rowId xmlns:a16="http://schemas.microsoft.com/office/drawing/2014/main" val="1875099653"/>
                  </a:ext>
                </a:extLst>
              </a:tr>
              <a:tr h="772678">
                <a:tc>
                  <a:txBody>
                    <a:bodyPr/>
                    <a:lstStyle/>
                    <a:p>
                      <a:pPr algn="l"/>
                      <a:r>
                        <a:rPr lang="en-IL" sz="1400" b="1">
                          <a:latin typeface="Times New Roman" panose="02020603050405020304" pitchFamily="18" charset="0"/>
                          <a:cs typeface="Times New Roman" panose="02020603050405020304" pitchFamily="18" charset="0"/>
                        </a:rPr>
                        <a:t>4</a:t>
                      </a:r>
                    </a:p>
                  </a:txBody>
                  <a:tcPr anchor="ctr"/>
                </a:tc>
                <a:tc>
                  <a:txBody>
                    <a:bodyPr/>
                    <a:lstStyle/>
                    <a:p>
                      <a:pPr algn="l"/>
                      <a:r>
                        <a:rPr lang="en-US" sz="1400" dirty="0">
                          <a:latin typeface="Times New Roman" panose="02020603050405020304" pitchFamily="18" charset="0"/>
                          <a:cs typeface="Times New Roman" panose="02020603050405020304" pitchFamily="18" charset="0"/>
                        </a:rPr>
                        <a:t>Backend API</a:t>
                      </a:r>
                    </a:p>
                  </a:txBody>
                  <a:tcPr anchor="ctr"/>
                </a:tc>
                <a:tc>
                  <a:txBody>
                    <a:bodyPr/>
                    <a:lstStyle/>
                    <a:p>
                      <a:pPr algn="l"/>
                      <a:r>
                        <a:rPr lang="en-US" sz="1400" dirty="0">
                          <a:latin typeface="Times New Roman" panose="02020603050405020304" pitchFamily="18" charset="0"/>
                          <a:cs typeface="Times New Roman" panose="02020603050405020304" pitchFamily="18" charset="0"/>
                        </a:rPr>
                        <a:t>Response Time</a:t>
                      </a:r>
                    </a:p>
                  </a:txBody>
                  <a:tcPr anchor="ctr"/>
                </a:tc>
                <a:tc>
                  <a:txBody>
                    <a:bodyPr/>
                    <a:lstStyle/>
                    <a:p>
                      <a:pPr algn="l"/>
                      <a:r>
                        <a:rPr lang="en-US" sz="1400">
                          <a:latin typeface="Times New Roman" panose="02020603050405020304" pitchFamily="18" charset="0"/>
                          <a:cs typeface="Times New Roman" panose="02020603050405020304" pitchFamily="18" charset="0"/>
                        </a:rPr>
                        <a:t>Measure time from 'Submit' to AI-generated result. Should be &lt;5 seconds.</a:t>
                      </a:r>
                    </a:p>
                  </a:txBody>
                  <a:tcPr anchor="ctr"/>
                </a:tc>
                <a:extLst>
                  <a:ext uri="{0D108BD9-81ED-4DB2-BD59-A6C34878D82A}">
                    <a16:rowId xmlns:a16="http://schemas.microsoft.com/office/drawing/2014/main" val="478757291"/>
                  </a:ext>
                </a:extLst>
              </a:tr>
              <a:tr h="532882">
                <a:tc>
                  <a:txBody>
                    <a:bodyPr/>
                    <a:lstStyle/>
                    <a:p>
                      <a:pPr algn="l"/>
                      <a:r>
                        <a:rPr lang="en-IL" sz="1400" b="1">
                          <a:latin typeface="Times New Roman" panose="02020603050405020304" pitchFamily="18" charset="0"/>
                          <a:cs typeface="Times New Roman" panose="02020603050405020304" pitchFamily="18" charset="0"/>
                        </a:rPr>
                        <a:t>5</a:t>
                      </a:r>
                    </a:p>
                  </a:txBody>
                  <a:tcPr anchor="ctr"/>
                </a:tc>
                <a:tc>
                  <a:txBody>
                    <a:bodyPr/>
                    <a:lstStyle/>
                    <a:p>
                      <a:pPr algn="l"/>
                      <a:r>
                        <a:rPr lang="en-US" sz="1400">
                          <a:latin typeface="Times New Roman" panose="02020603050405020304" pitchFamily="18" charset="0"/>
                          <a:cs typeface="Times New Roman" panose="02020603050405020304" pitchFamily="18" charset="0"/>
                        </a:rPr>
                        <a:t>System Integration</a:t>
                      </a:r>
                    </a:p>
                  </a:txBody>
                  <a:tcPr anchor="ctr"/>
                </a:tc>
                <a:tc>
                  <a:txBody>
                    <a:bodyPr/>
                    <a:lstStyle/>
                    <a:p>
                      <a:pPr algn="l"/>
                      <a:r>
                        <a:rPr lang="en-US" sz="1400">
                          <a:latin typeface="Times New Roman" panose="02020603050405020304" pitchFamily="18" charset="0"/>
                          <a:cs typeface="Times New Roman" panose="02020603050405020304" pitchFamily="18" charset="0"/>
                        </a:rPr>
                        <a:t>End-to-End Flow</a:t>
                      </a:r>
                    </a:p>
                  </a:txBody>
                  <a:tcPr anchor="ctr"/>
                </a:tc>
                <a:tc>
                  <a:txBody>
                    <a:bodyPr/>
                    <a:lstStyle/>
                    <a:p>
                      <a:pPr algn="l"/>
                      <a:r>
                        <a:rPr lang="en-US" sz="1400">
                          <a:latin typeface="Times New Roman" panose="02020603050405020304" pitchFamily="18" charset="0"/>
                          <a:cs typeface="Times New Roman" panose="02020603050405020304" pitchFamily="18" charset="0"/>
                        </a:rPr>
                        <a:t>Test full flow: Input → Diagnosis → Treatment → History entry → User feedback.</a:t>
                      </a:r>
                    </a:p>
                  </a:txBody>
                  <a:tcPr anchor="ctr"/>
                </a:tc>
                <a:extLst>
                  <a:ext uri="{0D108BD9-81ED-4DB2-BD59-A6C34878D82A}">
                    <a16:rowId xmlns:a16="http://schemas.microsoft.com/office/drawing/2014/main" val="4202769433"/>
                  </a:ext>
                </a:extLst>
              </a:tr>
              <a:tr h="772678">
                <a:tc>
                  <a:txBody>
                    <a:bodyPr/>
                    <a:lstStyle/>
                    <a:p>
                      <a:pPr algn="l"/>
                      <a:r>
                        <a:rPr lang="en-IL" sz="1400" b="1">
                          <a:latin typeface="Times New Roman" panose="02020603050405020304" pitchFamily="18" charset="0"/>
                          <a:cs typeface="Times New Roman" panose="02020603050405020304" pitchFamily="18" charset="0"/>
                        </a:rPr>
                        <a:t>6</a:t>
                      </a:r>
                    </a:p>
                  </a:txBody>
                  <a:tcPr anchor="ctr"/>
                </a:tc>
                <a:tc>
                  <a:txBody>
                    <a:bodyPr/>
                    <a:lstStyle/>
                    <a:p>
                      <a:pPr algn="l"/>
                      <a:r>
                        <a:rPr lang="en-US" sz="1400">
                          <a:latin typeface="Times New Roman" panose="02020603050405020304" pitchFamily="18" charset="0"/>
                          <a:cs typeface="Times New Roman" panose="02020603050405020304" pitchFamily="18" charset="0"/>
                        </a:rPr>
                        <a:t>Data Security</a:t>
                      </a:r>
                    </a:p>
                  </a:txBody>
                  <a:tcPr anchor="ctr"/>
                </a:tc>
                <a:tc>
                  <a:txBody>
                    <a:bodyPr/>
                    <a:lstStyle/>
                    <a:p>
                      <a:pPr algn="l"/>
                      <a:r>
                        <a:rPr lang="en-US" sz="1400">
                          <a:latin typeface="Times New Roman" panose="02020603050405020304" pitchFamily="18" charset="0"/>
                          <a:cs typeface="Times New Roman" panose="02020603050405020304" pitchFamily="18" charset="0"/>
                        </a:rPr>
                        <a:t>Input Sanitization and Privacy</a:t>
                      </a:r>
                    </a:p>
                  </a:txBody>
                  <a:tcPr anchor="ctr"/>
                </a:tc>
                <a:tc>
                  <a:txBody>
                    <a:bodyPr/>
                    <a:lstStyle/>
                    <a:p>
                      <a:pPr algn="l"/>
                      <a:r>
                        <a:rPr lang="en-US" sz="1400">
                          <a:latin typeface="Times New Roman" panose="02020603050405020304" pitchFamily="18" charset="0"/>
                          <a:cs typeface="Times New Roman" panose="02020603050405020304" pitchFamily="18" charset="0"/>
                        </a:rPr>
                        <a:t>Ensure personal data is not stored and all fields are sanitized on submit.</a:t>
                      </a:r>
                    </a:p>
                  </a:txBody>
                  <a:tcPr anchor="ctr"/>
                </a:tc>
                <a:extLst>
                  <a:ext uri="{0D108BD9-81ED-4DB2-BD59-A6C34878D82A}">
                    <a16:rowId xmlns:a16="http://schemas.microsoft.com/office/drawing/2014/main" val="1658079832"/>
                  </a:ext>
                </a:extLst>
              </a:tr>
              <a:tr h="772678">
                <a:tc>
                  <a:txBody>
                    <a:bodyPr/>
                    <a:lstStyle/>
                    <a:p>
                      <a:pPr algn="l"/>
                      <a:r>
                        <a:rPr lang="en-IL" sz="1400" b="1" dirty="0">
                          <a:latin typeface="Times New Roman" panose="02020603050405020304" pitchFamily="18" charset="0"/>
                          <a:cs typeface="Times New Roman" panose="02020603050405020304" pitchFamily="18" charset="0"/>
                        </a:rPr>
                        <a:t>7</a:t>
                      </a:r>
                    </a:p>
                  </a:txBody>
                  <a:tcPr anchor="ctr"/>
                </a:tc>
                <a:tc>
                  <a:txBody>
                    <a:bodyPr/>
                    <a:lstStyle/>
                    <a:p>
                      <a:pPr algn="l"/>
                      <a:r>
                        <a:rPr lang="en-US" sz="1400">
                          <a:latin typeface="Times New Roman" panose="02020603050405020304" pitchFamily="18" charset="0"/>
                          <a:cs typeface="Times New Roman" panose="02020603050405020304" pitchFamily="18" charset="0"/>
                        </a:rPr>
                        <a:t>Output Consistency</a:t>
                      </a:r>
                    </a:p>
                  </a:txBody>
                  <a:tcPr anchor="ctr"/>
                </a:tc>
                <a:tc>
                  <a:txBody>
                    <a:bodyPr/>
                    <a:lstStyle/>
                    <a:p>
                      <a:pPr algn="l"/>
                      <a:r>
                        <a:rPr lang="en-US" sz="1400">
                          <a:latin typeface="Times New Roman" panose="02020603050405020304" pitchFamily="18" charset="0"/>
                          <a:cs typeface="Times New Roman" panose="02020603050405020304" pitchFamily="18" charset="0"/>
                        </a:rPr>
                        <a:t>Repeatability of AI Results</a:t>
                      </a:r>
                    </a:p>
                  </a:txBody>
                  <a:tcPr anchor="ctr"/>
                </a:tc>
                <a:tc>
                  <a:txBody>
                    <a:bodyPr/>
                    <a:lstStyle/>
                    <a:p>
                      <a:pPr algn="l"/>
                      <a:r>
                        <a:rPr lang="en-US" sz="1400" dirty="0">
                          <a:latin typeface="Times New Roman" panose="02020603050405020304" pitchFamily="18" charset="0"/>
                          <a:cs typeface="Times New Roman" panose="02020603050405020304" pitchFamily="18" charset="0"/>
                        </a:rPr>
                        <a:t>Submit identical input multiple times and confirm consistent diagnostic results</a:t>
                      </a:r>
                    </a:p>
                  </a:txBody>
                  <a:tcPr anchor="ctr"/>
                </a:tc>
                <a:extLst>
                  <a:ext uri="{0D108BD9-81ED-4DB2-BD59-A6C34878D82A}">
                    <a16:rowId xmlns:a16="http://schemas.microsoft.com/office/drawing/2014/main" val="4274980234"/>
                  </a:ext>
                </a:extLst>
              </a:tr>
            </a:tbl>
          </a:graphicData>
        </a:graphic>
      </p:graphicFrame>
    </p:spTree>
    <p:extLst>
      <p:ext uri="{BB962C8B-B14F-4D97-AF65-F5344CB8AC3E}">
        <p14:creationId xmlns:p14="http://schemas.microsoft.com/office/powerpoint/2010/main" val="3670673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6" name="TextBox 6"/>
          <p:cNvSpPr txBox="1"/>
          <p:nvPr/>
        </p:nvSpPr>
        <p:spPr>
          <a:xfrm>
            <a:off x="5107552" y="2619069"/>
            <a:ext cx="8697413" cy="1036374"/>
          </a:xfrm>
          <a:prstGeom prst="rect">
            <a:avLst/>
          </a:prstGeom>
        </p:spPr>
        <p:txBody>
          <a:bodyPr wrap="square" lIns="0" tIns="0" rIns="0" bIns="0" rtlCol="0" anchor="t">
            <a:spAutoFit/>
          </a:bodyPr>
          <a:lstStyle/>
          <a:p>
            <a:pPr>
              <a:lnSpc>
                <a:spcPts val="8936"/>
              </a:lnSpc>
              <a:spcBef>
                <a:spcPct val="0"/>
              </a:spcBef>
            </a:pPr>
            <a:r>
              <a:rPr lang="en-US" sz="6000" dirty="0">
                <a:solidFill>
                  <a:srgbClr val="84E3F8"/>
                </a:solidFill>
                <a:latin typeface="Times New Roman" panose="02020603050405020304" pitchFamily="18" charset="0"/>
                <a:cs typeface="Times New Roman" panose="02020603050405020304" pitchFamily="18" charset="0"/>
              </a:rPr>
              <a:t>OUR UNIQUENESS</a:t>
            </a:r>
            <a:endParaRPr lang="en-US" sz="60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8" name="TextBox 8"/>
          <p:cNvSpPr txBox="1"/>
          <p:nvPr/>
        </p:nvSpPr>
        <p:spPr>
          <a:xfrm>
            <a:off x="8305800" y="9486900"/>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15</a:t>
            </a:r>
          </a:p>
        </p:txBody>
      </p:sp>
      <p:sp>
        <p:nvSpPr>
          <p:cNvPr id="9" name="Freeform 9"/>
          <p:cNvSpPr/>
          <p:nvPr/>
        </p:nvSpPr>
        <p:spPr>
          <a:xfrm>
            <a:off x="762586" y="158365"/>
            <a:ext cx="3946014" cy="3874268"/>
          </a:xfrm>
          <a:custGeom>
            <a:avLst/>
            <a:gdLst/>
            <a:ahLst/>
            <a:cxnLst/>
            <a:rect l="l" t="t" r="r" b="b"/>
            <a:pathLst>
              <a:path w="3946014" h="3874268">
                <a:moveTo>
                  <a:pt x="0" y="0"/>
                </a:moveTo>
                <a:lnTo>
                  <a:pt x="3946014" y="0"/>
                </a:lnTo>
                <a:lnTo>
                  <a:pt x="3946014" y="3874268"/>
                </a:lnTo>
                <a:lnTo>
                  <a:pt x="0" y="3874268"/>
                </a:lnTo>
                <a:lnTo>
                  <a:pt x="0" y="0"/>
                </a:lnTo>
                <a:close/>
              </a:path>
            </a:pathLst>
          </a:custGeom>
          <a:blipFill>
            <a:blip r:embed="rId3">
              <a:alphaModFix amt="68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5" name="TextBox 15"/>
          <p:cNvSpPr txBox="1"/>
          <p:nvPr/>
        </p:nvSpPr>
        <p:spPr>
          <a:xfrm>
            <a:off x="5233641" y="4424164"/>
            <a:ext cx="7563134" cy="147732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First tool combining AI + real-time literature analysis for pediatric growth issues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Focus on non-specialist accessibility (parents!)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Real-world FTT case comparison for validation</a:t>
            </a:r>
          </a:p>
        </p:txBody>
      </p:sp>
      <p:sp>
        <p:nvSpPr>
          <p:cNvPr id="16" name="Freeform 16"/>
          <p:cNvSpPr/>
          <p:nvPr/>
        </p:nvSpPr>
        <p:spPr>
          <a:xfrm>
            <a:off x="13548921" y="5612632"/>
            <a:ext cx="3946014" cy="3874268"/>
          </a:xfrm>
          <a:custGeom>
            <a:avLst/>
            <a:gdLst/>
            <a:ahLst/>
            <a:cxnLst/>
            <a:rect l="l" t="t" r="r" b="b"/>
            <a:pathLst>
              <a:path w="3946014" h="3874268">
                <a:moveTo>
                  <a:pt x="0" y="0"/>
                </a:moveTo>
                <a:lnTo>
                  <a:pt x="3946014" y="0"/>
                </a:lnTo>
                <a:lnTo>
                  <a:pt x="3946014" y="3874268"/>
                </a:lnTo>
                <a:lnTo>
                  <a:pt x="0" y="3874268"/>
                </a:lnTo>
                <a:lnTo>
                  <a:pt x="0" y="0"/>
                </a:lnTo>
                <a:close/>
              </a:path>
            </a:pathLst>
          </a:custGeom>
          <a:blipFill>
            <a:blip r:embed="rId3">
              <a:alphaModFix amt="68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BB7DC6F6-1988-0BA7-F32A-98A5660E6FFC}"/>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pic>
        <p:nvPicPr>
          <p:cNvPr id="3" name="תמונה 2">
            <a:extLst>
              <a:ext uri="{FF2B5EF4-FFF2-40B4-BE49-F238E27FC236}">
                <a16:creationId xmlns:a16="http://schemas.microsoft.com/office/drawing/2014/main" id="{198CF245-BF46-5026-CB91-5F46A54BE9C4}"/>
              </a:ext>
            </a:extLst>
          </p:cNvPr>
          <p:cNvPicPr>
            <a:picLocks noChangeAspect="1"/>
          </p:cNvPicPr>
          <p:nvPr/>
        </p:nvPicPr>
        <p:blipFill>
          <a:blip r:embed="rId7"/>
          <a:stretch>
            <a:fillRect/>
          </a:stretch>
        </p:blipFill>
        <p:spPr>
          <a:xfrm>
            <a:off x="13804965" y="5873366"/>
            <a:ext cx="3340036" cy="33527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5" name="TextBox 5"/>
          <p:cNvSpPr txBox="1"/>
          <p:nvPr/>
        </p:nvSpPr>
        <p:spPr>
          <a:xfrm>
            <a:off x="1905000" y="2375708"/>
            <a:ext cx="6798762" cy="2213748"/>
          </a:xfrm>
          <a:prstGeom prst="rect">
            <a:avLst/>
          </a:prstGeom>
        </p:spPr>
        <p:txBody>
          <a:bodyPr lIns="0" tIns="0" rIns="0" bIns="0" rtlCol="0" anchor="t">
            <a:spAutoFit/>
          </a:bodyPr>
          <a:lstStyle/>
          <a:p>
            <a:pPr>
              <a:lnSpc>
                <a:spcPts val="8936"/>
              </a:lnSpc>
              <a:spcBef>
                <a:spcPct val="0"/>
              </a:spcBef>
            </a:pPr>
            <a:r>
              <a:rPr lang="en-US" sz="7200" dirty="0">
                <a:solidFill>
                  <a:srgbClr val="84E3F8"/>
                </a:solidFill>
                <a:latin typeface="Times New Roman" panose="02020603050405020304" pitchFamily="18" charset="0"/>
                <a:cs typeface="Times New Roman" panose="02020603050405020304" pitchFamily="18" charset="0"/>
              </a:rPr>
              <a:t>OUR</a:t>
            </a:r>
            <a:r>
              <a:rPr lang="en-US" sz="6000" dirty="0">
                <a:solidFill>
                  <a:srgbClr val="84E3F8"/>
                </a:solidFill>
                <a:latin typeface="Times New Roman" panose="02020603050405020304" pitchFamily="18" charset="0"/>
                <a:cs typeface="Times New Roman" panose="02020603050405020304" pitchFamily="18" charset="0"/>
              </a:rPr>
              <a:t> </a:t>
            </a:r>
            <a:r>
              <a:rPr lang="en-US" sz="7200" dirty="0">
                <a:solidFill>
                  <a:srgbClr val="84E3F8"/>
                </a:solidFill>
                <a:latin typeface="Times New Roman" panose="02020603050405020304" pitchFamily="18" charset="0"/>
                <a:cs typeface="Times New Roman" panose="02020603050405020304" pitchFamily="18" charset="0"/>
              </a:rPr>
              <a:t>CHALLENGES</a:t>
            </a:r>
            <a:endParaRPr lang="en-US" sz="72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6" name="TextBox 6"/>
          <p:cNvSpPr txBox="1"/>
          <p:nvPr/>
        </p:nvSpPr>
        <p:spPr>
          <a:xfrm>
            <a:off x="8535510" y="9334500"/>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16</a:t>
            </a:r>
          </a:p>
        </p:txBody>
      </p:sp>
      <p:sp>
        <p:nvSpPr>
          <p:cNvPr id="7" name="Freeform 7"/>
          <p:cNvSpPr/>
          <p:nvPr/>
        </p:nvSpPr>
        <p:spPr>
          <a:xfrm>
            <a:off x="15990108" y="7290349"/>
            <a:ext cx="1789958" cy="1757413"/>
          </a:xfrm>
          <a:custGeom>
            <a:avLst/>
            <a:gdLst/>
            <a:ahLst/>
            <a:cxnLst/>
            <a:rect l="l" t="t" r="r" b="b"/>
            <a:pathLst>
              <a:path w="1789958" h="1757413">
                <a:moveTo>
                  <a:pt x="0" y="0"/>
                </a:moveTo>
                <a:lnTo>
                  <a:pt x="1789957" y="0"/>
                </a:lnTo>
                <a:lnTo>
                  <a:pt x="1789957" y="1757413"/>
                </a:lnTo>
                <a:lnTo>
                  <a:pt x="0" y="1757413"/>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0" name="TextBox 10"/>
          <p:cNvSpPr txBox="1"/>
          <p:nvPr/>
        </p:nvSpPr>
        <p:spPr>
          <a:xfrm>
            <a:off x="1711939" y="5112630"/>
            <a:ext cx="8357710" cy="2585323"/>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Challenge: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Ensuring medical accuracy</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Solution: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Compare outputs with known FTT diagnoses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Challenge: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Usability for non-technical users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Solution: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Clean UI + feedback from parents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-Challenge: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Lack of labeled FTT dataset</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Solution: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Use of synthetic prompts and expert-reviewed validation</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1" name="Freeform 11"/>
          <p:cNvSpPr/>
          <p:nvPr/>
        </p:nvSpPr>
        <p:spPr>
          <a:xfrm rot="-5400000">
            <a:off x="11273905" y="1634605"/>
            <a:ext cx="5794436" cy="6709753"/>
          </a:xfrm>
          <a:custGeom>
            <a:avLst/>
            <a:gdLst/>
            <a:ahLst/>
            <a:cxnLst/>
            <a:rect l="l" t="t" r="r" b="b"/>
            <a:pathLst>
              <a:path w="3051236" h="4878430">
                <a:moveTo>
                  <a:pt x="0" y="0"/>
                </a:moveTo>
                <a:lnTo>
                  <a:pt x="3051237" y="0"/>
                </a:lnTo>
                <a:lnTo>
                  <a:pt x="3051237" y="4878430"/>
                </a:lnTo>
                <a:lnTo>
                  <a:pt x="0" y="48784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389E30EF-C94F-A5EC-A77E-6BA5F8F4BDC9}"/>
              </a:ext>
            </a:extLst>
          </p:cNvPr>
          <p:cNvPicPr>
            <a:picLocks noChangeAspect="1"/>
          </p:cNvPicPr>
          <p:nvPr/>
        </p:nvPicPr>
        <p:blipFill>
          <a:blip r:embed="rId7"/>
          <a:stretch>
            <a:fillRect/>
          </a:stretch>
        </p:blipFill>
        <p:spPr>
          <a:xfrm>
            <a:off x="13548921" y="342900"/>
            <a:ext cx="4548330" cy="1507448"/>
          </a:xfrm>
          <a:prstGeom prst="rect">
            <a:avLst/>
          </a:prstGeom>
          <a:blipFill>
            <a:blip r:embed="rId8"/>
            <a:tile tx="0" ty="0" sx="100000" sy="100000" flip="none" algn="tl"/>
          </a:blipFill>
        </p:spPr>
      </p:pic>
      <p:pic>
        <p:nvPicPr>
          <p:cNvPr id="3074" name="Picture 2">
            <a:extLst>
              <a:ext uri="{FF2B5EF4-FFF2-40B4-BE49-F238E27FC236}">
                <a16:creationId xmlns:a16="http://schemas.microsoft.com/office/drawing/2014/main" id="{830A01C4-25F2-90E8-6B64-EC604CF694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0" y="2851604"/>
            <a:ext cx="5638800" cy="375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a:extLst>
            <a:ext uri="{FF2B5EF4-FFF2-40B4-BE49-F238E27FC236}">
              <a16:creationId xmlns:a16="http://schemas.microsoft.com/office/drawing/2014/main" id="{3832B8D9-3074-DEFA-E601-704373896DD6}"/>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6BB65CA5-A218-4FFF-0D5F-8CBB852C04B2}"/>
              </a:ext>
            </a:extLst>
          </p:cNvPr>
          <p:cNvSpPr txBox="1"/>
          <p:nvPr/>
        </p:nvSpPr>
        <p:spPr>
          <a:xfrm>
            <a:off x="1792357" y="4449423"/>
            <a:ext cx="8697413" cy="923330"/>
          </a:xfrm>
          <a:prstGeom prst="rect">
            <a:avLst/>
          </a:prstGeom>
        </p:spPr>
        <p:txBody>
          <a:bodyPr wrap="square" lIns="0" tIns="0" rIns="0" bIns="0" rtlCol="0" anchor="t">
            <a:spAutoFit/>
          </a:bodyPr>
          <a:lstStyle/>
          <a:p>
            <a:r>
              <a:rPr lang="he-IL" altLang="he-IL" sz="6000" b="1" dirty="0">
                <a:solidFill>
                  <a:srgbClr val="84E3F8"/>
                </a:solidFill>
                <a:latin typeface="Times New Roman" panose="02020603050405020304" pitchFamily="18" charset="0"/>
                <a:cs typeface="Times New Roman" panose="02020603050405020304" pitchFamily="18" charset="0"/>
              </a:rPr>
              <a:t>Conclusion</a:t>
            </a:r>
            <a:endParaRPr lang="he-IL" sz="6000" dirty="0">
              <a:solidFill>
                <a:srgbClr val="84E3F8"/>
              </a:solidFill>
              <a:latin typeface="Times New Roman" panose="02020603050405020304" pitchFamily="18" charset="0"/>
              <a:cs typeface="Times New Roman" panose="02020603050405020304" pitchFamily="18" charset="0"/>
            </a:endParaRPr>
          </a:p>
        </p:txBody>
      </p:sp>
      <p:sp>
        <p:nvSpPr>
          <p:cNvPr id="8" name="TextBox 8">
            <a:extLst>
              <a:ext uri="{FF2B5EF4-FFF2-40B4-BE49-F238E27FC236}">
                <a16:creationId xmlns:a16="http://schemas.microsoft.com/office/drawing/2014/main" id="{940594BC-4FDE-D3BF-B658-C69EFE2EF7C3}"/>
              </a:ext>
            </a:extLst>
          </p:cNvPr>
          <p:cNvSpPr txBox="1"/>
          <p:nvPr/>
        </p:nvSpPr>
        <p:spPr>
          <a:xfrm>
            <a:off x="8305800" y="9486900"/>
            <a:ext cx="1418817" cy="53860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18</a:t>
            </a:r>
          </a:p>
          <a:p>
            <a:pPr algn="l">
              <a:lnSpc>
                <a:spcPts val="2067"/>
              </a:lnSpc>
              <a:spcBef>
                <a:spcPct val="0"/>
              </a:spcBef>
            </a:pPr>
            <a:endPar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endParaRPr>
          </a:p>
        </p:txBody>
      </p:sp>
      <p:sp>
        <p:nvSpPr>
          <p:cNvPr id="9" name="Freeform 9">
            <a:extLst>
              <a:ext uri="{FF2B5EF4-FFF2-40B4-BE49-F238E27FC236}">
                <a16:creationId xmlns:a16="http://schemas.microsoft.com/office/drawing/2014/main" id="{C39082F1-EB50-E00C-C9BF-CD2D2A18BB77}"/>
              </a:ext>
            </a:extLst>
          </p:cNvPr>
          <p:cNvSpPr/>
          <p:nvPr/>
        </p:nvSpPr>
        <p:spPr>
          <a:xfrm>
            <a:off x="762586" y="158365"/>
            <a:ext cx="3946014" cy="3874268"/>
          </a:xfrm>
          <a:custGeom>
            <a:avLst/>
            <a:gdLst/>
            <a:ahLst/>
            <a:cxnLst/>
            <a:rect l="l" t="t" r="r" b="b"/>
            <a:pathLst>
              <a:path w="3946014" h="3874268">
                <a:moveTo>
                  <a:pt x="0" y="0"/>
                </a:moveTo>
                <a:lnTo>
                  <a:pt x="3946014" y="0"/>
                </a:lnTo>
                <a:lnTo>
                  <a:pt x="3946014" y="3874268"/>
                </a:lnTo>
                <a:lnTo>
                  <a:pt x="0" y="3874268"/>
                </a:lnTo>
                <a:lnTo>
                  <a:pt x="0" y="0"/>
                </a:lnTo>
                <a:close/>
              </a:path>
            </a:pathLst>
          </a:custGeom>
          <a:blipFill>
            <a:blip r:embed="rId3">
              <a:alphaModFix amt="68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5" name="TextBox 15">
            <a:extLst>
              <a:ext uri="{FF2B5EF4-FFF2-40B4-BE49-F238E27FC236}">
                <a16:creationId xmlns:a16="http://schemas.microsoft.com/office/drawing/2014/main" id="{0C18E5EB-ACD5-052F-100F-A5D3DF547267}"/>
              </a:ext>
            </a:extLst>
          </p:cNvPr>
          <p:cNvSpPr txBox="1"/>
          <p:nvPr/>
        </p:nvSpPr>
        <p:spPr>
          <a:xfrm>
            <a:off x="1792357" y="5835266"/>
            <a:ext cx="10123309" cy="1169551"/>
          </a:xfrm>
          <a:prstGeom prst="rect">
            <a:avLst/>
          </a:prstGeom>
        </p:spPr>
        <p:txBody>
          <a:bodyPr wrap="square" lIns="0" tIns="0" rIns="0" bIns="0" rtlCol="0" anchor="t">
            <a:spAutoFit/>
          </a:bodyPr>
          <a:lstStyle/>
          <a:p>
            <a:pPr lvl="0" defTabSz="914400" eaLnBrk="0" fontAlgn="base" hangingPunct="0">
              <a:spcBef>
                <a:spcPct val="0"/>
              </a:spcBef>
              <a:spcAft>
                <a:spcPct val="0"/>
              </a:spcAft>
            </a:pPr>
            <a:r>
              <a:rPr lang="he-IL" altLang="he-IL" sz="2400" dirty="0">
                <a:latin typeface="Times New Roman" panose="02020603050405020304" pitchFamily="18" charset="0"/>
                <a:cs typeface="Times New Roman" panose="02020603050405020304" pitchFamily="18" charset="0"/>
              </a:rPr>
              <a:t>Our system bridges the gap between medical literature and day-to-day diagnostic decisions. By empowering both professionals and parents, we accelerate the early detection and treatment of growth deficiencies in children</a:t>
            </a:r>
            <a:r>
              <a:rPr lang="he-IL" altLang="he-IL" sz="2800" dirty="0">
                <a:latin typeface="Times New Roman" panose="02020603050405020304" pitchFamily="18" charset="0"/>
                <a:cs typeface="Times New Roman" panose="02020603050405020304" pitchFamily="18" charset="0"/>
              </a:rPr>
              <a:t>.</a:t>
            </a:r>
          </a:p>
        </p:txBody>
      </p:sp>
      <p:sp>
        <p:nvSpPr>
          <p:cNvPr id="16" name="Freeform 16">
            <a:extLst>
              <a:ext uri="{FF2B5EF4-FFF2-40B4-BE49-F238E27FC236}">
                <a16:creationId xmlns:a16="http://schemas.microsoft.com/office/drawing/2014/main" id="{81B2F9DE-C3D7-65B8-D2E6-9ABAE6CF0248}"/>
              </a:ext>
            </a:extLst>
          </p:cNvPr>
          <p:cNvSpPr/>
          <p:nvPr/>
        </p:nvSpPr>
        <p:spPr>
          <a:xfrm>
            <a:off x="13548921" y="5612632"/>
            <a:ext cx="3946014" cy="3874268"/>
          </a:xfrm>
          <a:custGeom>
            <a:avLst/>
            <a:gdLst/>
            <a:ahLst/>
            <a:cxnLst/>
            <a:rect l="l" t="t" r="r" b="b"/>
            <a:pathLst>
              <a:path w="3946014" h="3874268">
                <a:moveTo>
                  <a:pt x="0" y="0"/>
                </a:moveTo>
                <a:lnTo>
                  <a:pt x="3946014" y="0"/>
                </a:lnTo>
                <a:lnTo>
                  <a:pt x="3946014" y="3874268"/>
                </a:lnTo>
                <a:lnTo>
                  <a:pt x="0" y="3874268"/>
                </a:lnTo>
                <a:lnTo>
                  <a:pt x="0" y="0"/>
                </a:lnTo>
                <a:close/>
              </a:path>
            </a:pathLst>
          </a:custGeom>
          <a:blipFill>
            <a:blip r:embed="rId3">
              <a:alphaModFix amt="68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CDBCA8A7-0E80-8674-187F-F82E5A8EFAC5}"/>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pic>
        <p:nvPicPr>
          <p:cNvPr id="3" name="תמונה 2">
            <a:extLst>
              <a:ext uri="{FF2B5EF4-FFF2-40B4-BE49-F238E27FC236}">
                <a16:creationId xmlns:a16="http://schemas.microsoft.com/office/drawing/2014/main" id="{6AC3926E-8AD5-7A9D-A21C-912CA4BE0C95}"/>
              </a:ext>
            </a:extLst>
          </p:cNvPr>
          <p:cNvPicPr>
            <a:picLocks noChangeAspect="1"/>
          </p:cNvPicPr>
          <p:nvPr/>
        </p:nvPicPr>
        <p:blipFill>
          <a:blip r:embed="rId7"/>
          <a:stretch>
            <a:fillRect/>
          </a:stretch>
        </p:blipFill>
        <p:spPr>
          <a:xfrm>
            <a:off x="13804965" y="5873366"/>
            <a:ext cx="3340036" cy="33527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30800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5" name="TextBox 5"/>
          <p:cNvSpPr txBox="1"/>
          <p:nvPr/>
        </p:nvSpPr>
        <p:spPr>
          <a:xfrm>
            <a:off x="8382000" y="9486900"/>
            <a:ext cx="1418817" cy="269304"/>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19</a:t>
            </a:r>
          </a:p>
        </p:txBody>
      </p:sp>
      <p:sp>
        <p:nvSpPr>
          <p:cNvPr id="6" name="TextBox 6"/>
          <p:cNvSpPr txBox="1"/>
          <p:nvPr/>
        </p:nvSpPr>
        <p:spPr>
          <a:xfrm>
            <a:off x="6595089" y="4598153"/>
            <a:ext cx="5097823" cy="1636709"/>
          </a:xfrm>
          <a:prstGeom prst="rect">
            <a:avLst/>
          </a:prstGeom>
        </p:spPr>
        <p:txBody>
          <a:bodyPr lIns="0" tIns="0" rIns="0" bIns="0" rtlCol="0" anchor="t">
            <a:spAutoFit/>
          </a:bodyPr>
          <a:lstStyle/>
          <a:p>
            <a:pPr algn="ctr">
              <a:lnSpc>
                <a:spcPts val="12523"/>
              </a:lnSpc>
              <a:spcBef>
                <a:spcPct val="0"/>
              </a:spcBef>
            </a:pPr>
            <a:r>
              <a:rPr lang="en-US" sz="11814" b="1">
                <a:solidFill>
                  <a:srgbClr val="FFFFFF"/>
                </a:solidFill>
                <a:latin typeface="Times New Roman" panose="02020603050405020304" pitchFamily="18" charset="0"/>
                <a:ea typeface="TT Lakes Neue Bold"/>
                <a:cs typeface="Times New Roman" panose="02020603050405020304" pitchFamily="18" charset="0"/>
                <a:sym typeface="TT Lakes Neue Bold"/>
              </a:rPr>
              <a:t>YOU!</a:t>
            </a:r>
          </a:p>
        </p:txBody>
      </p:sp>
      <p:sp>
        <p:nvSpPr>
          <p:cNvPr id="7" name="TextBox 7"/>
          <p:cNvSpPr txBox="1"/>
          <p:nvPr/>
        </p:nvSpPr>
        <p:spPr>
          <a:xfrm>
            <a:off x="6245623" y="3359600"/>
            <a:ext cx="5796755" cy="1636709"/>
          </a:xfrm>
          <a:prstGeom prst="rect">
            <a:avLst/>
          </a:prstGeom>
        </p:spPr>
        <p:txBody>
          <a:bodyPr lIns="0" tIns="0" rIns="0" bIns="0" rtlCol="0" anchor="t">
            <a:spAutoFit/>
          </a:bodyPr>
          <a:lstStyle/>
          <a:p>
            <a:pPr algn="ctr">
              <a:lnSpc>
                <a:spcPts val="12523"/>
              </a:lnSpc>
              <a:spcBef>
                <a:spcPct val="0"/>
              </a:spcBef>
            </a:pPr>
            <a:r>
              <a:rPr lang="en-US" sz="11814" b="1">
                <a:solidFill>
                  <a:srgbClr val="84E3F8"/>
                </a:solidFill>
                <a:latin typeface="Times New Roman" panose="02020603050405020304" pitchFamily="18" charset="0"/>
                <a:ea typeface="TT Lakes Neue Bold"/>
                <a:cs typeface="Times New Roman" panose="02020603050405020304" pitchFamily="18" charset="0"/>
                <a:sym typeface="TT Lakes Neue Bold"/>
              </a:rPr>
              <a:t>THANK</a:t>
            </a:r>
          </a:p>
        </p:txBody>
      </p:sp>
      <p:sp>
        <p:nvSpPr>
          <p:cNvPr id="8" name="TextBox 8"/>
          <p:cNvSpPr txBox="1"/>
          <p:nvPr/>
        </p:nvSpPr>
        <p:spPr>
          <a:xfrm>
            <a:off x="4766982" y="6453937"/>
            <a:ext cx="8754036" cy="2277547"/>
          </a:xfrm>
          <a:prstGeom prst="rect">
            <a:avLst/>
          </a:prstGeom>
        </p:spPr>
        <p:txBody>
          <a:bodyPr lIns="0" tIns="0" rIns="0" bIns="0" rtlCol="0" anchor="t">
            <a:spAutoFit/>
          </a:bodyPr>
          <a:lstStyle/>
          <a:p>
            <a:pPr algn="ctr"/>
            <a:r>
              <a:rPr lang="en-US" sz="2800" dirty="0">
                <a:solidFill>
                  <a:srgbClr val="84E3F8"/>
                </a:solidFill>
                <a:latin typeface="Times New Roman" panose="02020603050405020304" pitchFamily="18" charset="0"/>
                <a:cs typeface="Times New Roman" panose="02020603050405020304" pitchFamily="18" charset="0"/>
              </a:rPr>
              <a:t>Empowering families and physicians through intelligent diagnosis</a:t>
            </a:r>
          </a:p>
          <a:p>
            <a:pPr algn="ctr"/>
            <a:endParaRPr lang="en-US" sz="2800" dirty="0">
              <a:solidFill>
                <a:srgbClr val="84E3F8"/>
              </a:solidFill>
              <a:latin typeface="Times New Roman" panose="02020603050405020304" pitchFamily="18" charset="0"/>
              <a:cs typeface="Times New Roman" panose="02020603050405020304" pitchFamily="18" charset="0"/>
            </a:endParaRPr>
          </a:p>
          <a:p>
            <a:pPr algn="ctr"/>
            <a:r>
              <a:rPr lang="en-US" sz="3600" dirty="0">
                <a:solidFill>
                  <a:srgbClr val="84E3F8"/>
                </a:solidFill>
                <a:latin typeface="Times New Roman" panose="02020603050405020304" pitchFamily="18" charset="0"/>
                <a:cs typeface="Times New Roman" panose="02020603050405020304" pitchFamily="18" charset="0"/>
              </a:rPr>
              <a:t>Any Questions?</a:t>
            </a:r>
          </a:p>
          <a:p>
            <a:pPr algn="ctr"/>
            <a:endParaRPr lang="en-US" sz="2800" dirty="0">
              <a:solidFill>
                <a:srgbClr val="84E3F8"/>
              </a:solidFill>
              <a:latin typeface="Times New Roman" panose="02020603050405020304" pitchFamily="18" charset="0"/>
              <a:cs typeface="Times New Roman" panose="02020603050405020304" pitchFamily="18" charset="0"/>
            </a:endParaRPr>
          </a:p>
        </p:txBody>
      </p:sp>
      <p:sp>
        <p:nvSpPr>
          <p:cNvPr id="11" name="Freeform 11"/>
          <p:cNvSpPr/>
          <p:nvPr/>
        </p:nvSpPr>
        <p:spPr>
          <a:xfrm>
            <a:off x="2494121" y="857710"/>
            <a:ext cx="1789958" cy="1757413"/>
          </a:xfrm>
          <a:custGeom>
            <a:avLst/>
            <a:gdLst/>
            <a:ahLst/>
            <a:cxnLst/>
            <a:rect l="l" t="t" r="r" b="b"/>
            <a:pathLst>
              <a:path w="1789958" h="1757413">
                <a:moveTo>
                  <a:pt x="0" y="0"/>
                </a:moveTo>
                <a:lnTo>
                  <a:pt x="1789958" y="0"/>
                </a:lnTo>
                <a:lnTo>
                  <a:pt x="1789958" y="1757413"/>
                </a:lnTo>
                <a:lnTo>
                  <a:pt x="0" y="1757413"/>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152FB636-0F31-5E40-A0D3-CE39A3F1C64D}"/>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grpSp>
        <p:nvGrpSpPr>
          <p:cNvPr id="4" name="Group 4"/>
          <p:cNvGrpSpPr/>
          <p:nvPr/>
        </p:nvGrpSpPr>
        <p:grpSpPr>
          <a:xfrm>
            <a:off x="-304800" y="3695700"/>
            <a:ext cx="18688947" cy="3721654"/>
            <a:chOff x="0" y="0"/>
            <a:chExt cx="4922192" cy="980189"/>
          </a:xfrm>
        </p:grpSpPr>
        <p:sp>
          <p:nvSpPr>
            <p:cNvPr id="5" name="Freeform 5"/>
            <p:cNvSpPr/>
            <p:nvPr/>
          </p:nvSpPr>
          <p:spPr>
            <a:xfrm>
              <a:off x="0" y="0"/>
              <a:ext cx="4922192" cy="980189"/>
            </a:xfrm>
            <a:custGeom>
              <a:avLst/>
              <a:gdLst/>
              <a:ahLst/>
              <a:cxnLst/>
              <a:rect l="l" t="t" r="r" b="b"/>
              <a:pathLst>
                <a:path w="4922192" h="980189">
                  <a:moveTo>
                    <a:pt x="0" y="0"/>
                  </a:moveTo>
                  <a:lnTo>
                    <a:pt x="4922192" y="0"/>
                  </a:lnTo>
                  <a:lnTo>
                    <a:pt x="4922192" y="980189"/>
                  </a:lnTo>
                  <a:lnTo>
                    <a:pt x="0" y="980189"/>
                  </a:lnTo>
                  <a:close/>
                </a:path>
              </a:pathLst>
            </a:custGeom>
            <a:gradFill rotWithShape="1">
              <a:gsLst>
                <a:gs pos="0">
                  <a:srgbClr val="131F40">
                    <a:alpha val="75000"/>
                  </a:srgbClr>
                </a:gs>
                <a:gs pos="100000">
                  <a:srgbClr val="3D6D81">
                    <a:alpha val="75000"/>
                  </a:srgbClr>
                </a:gs>
              </a:gsLst>
              <a:lin ang="0"/>
            </a:gradFill>
          </p:spPr>
          <p:txBody>
            <a:bodyPr/>
            <a:lstStyle/>
            <a:p>
              <a:endParaRPr lang="he-IL">
                <a:latin typeface="Times New Roman" panose="02020603050405020304" pitchFamily="18" charset="0"/>
                <a:cs typeface="Times New Roman" panose="02020603050405020304" pitchFamily="18" charset="0"/>
              </a:endParaRPr>
            </a:p>
          </p:txBody>
        </p:sp>
        <p:sp>
          <p:nvSpPr>
            <p:cNvPr id="6" name="TextBox 6"/>
            <p:cNvSpPr txBox="1"/>
            <p:nvPr/>
          </p:nvSpPr>
          <p:spPr>
            <a:xfrm>
              <a:off x="0" y="28575"/>
              <a:ext cx="4922192" cy="951614"/>
            </a:xfrm>
            <a:prstGeom prst="rect">
              <a:avLst/>
            </a:prstGeom>
          </p:spPr>
          <p:txBody>
            <a:bodyPr lIns="50800" tIns="50800" rIns="50800" bIns="50800" rtlCol="0" anchor="ctr"/>
            <a:lstStyle/>
            <a:p>
              <a:pPr algn="ctr">
                <a:lnSpc>
                  <a:spcPts val="2181"/>
                </a:lnSpc>
              </a:pPr>
              <a:endParaRPr>
                <a:latin typeface="Times New Roman" panose="02020603050405020304" pitchFamily="18" charset="0"/>
                <a:cs typeface="Times New Roman" panose="02020603050405020304" pitchFamily="18" charset="0"/>
              </a:endParaRPr>
            </a:p>
          </p:txBody>
        </p:sp>
      </p:grpSp>
      <p:sp>
        <p:nvSpPr>
          <p:cNvPr id="7" name="TextBox 7"/>
          <p:cNvSpPr txBox="1"/>
          <p:nvPr/>
        </p:nvSpPr>
        <p:spPr>
          <a:xfrm>
            <a:off x="3048000" y="3924300"/>
            <a:ext cx="11556954" cy="3447098"/>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8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Growth Deficiency (FTT): </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Failure to Thrive (FTT) is a critical condition where children fail to meet expected growth milestones, with potentially lifelong consequences if left undiagnosed</a:t>
            </a:r>
            <a:endParaRPr kumimoji="0" lang="he-IL" sz="2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8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Current Diagnosis: </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Manual monitoring, growth charts, specialist referrals.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8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Problem: </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Diagnosis is slow, subjective, and disconnected from medical literature.</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8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Solution:</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Our solution will be a prototype web-based AI system that analyzes literature to support early-stage diagnosis and intervention for FTT.</a:t>
            </a:r>
          </a:p>
        </p:txBody>
      </p:sp>
      <p:sp>
        <p:nvSpPr>
          <p:cNvPr id="11" name="TextBox 11"/>
          <p:cNvSpPr txBox="1"/>
          <p:nvPr/>
        </p:nvSpPr>
        <p:spPr>
          <a:xfrm>
            <a:off x="5911446" y="1936971"/>
            <a:ext cx="5830061" cy="1180323"/>
          </a:xfrm>
          <a:prstGeom prst="rect">
            <a:avLst/>
          </a:prstGeom>
        </p:spPr>
        <p:txBody>
          <a:bodyPr wrap="square" lIns="0" tIns="0" rIns="0" bIns="0" rtlCol="0" anchor="t">
            <a:spAutoFit/>
          </a:bodyPr>
          <a:lstStyle/>
          <a:p>
            <a:pPr algn="l">
              <a:lnSpc>
                <a:spcPts val="8936"/>
              </a:lnSpc>
              <a:spcBef>
                <a:spcPct val="0"/>
              </a:spcBef>
            </a:pPr>
            <a:r>
              <a:rPr lang="en-US" sz="8430" b="1" dirty="0">
                <a:solidFill>
                  <a:srgbClr val="84E3F8"/>
                </a:solidFill>
                <a:latin typeface="Times New Roman" panose="02020603050405020304" pitchFamily="18" charset="0"/>
                <a:ea typeface="TT Lakes Neue Bold"/>
                <a:cs typeface="Times New Roman" panose="02020603050405020304" pitchFamily="18" charset="0"/>
                <a:sym typeface="TT Lakes Neue Bold"/>
              </a:rPr>
              <a:t>Introduction </a:t>
            </a:r>
          </a:p>
        </p:txBody>
      </p:sp>
      <p:sp>
        <p:nvSpPr>
          <p:cNvPr id="12" name="TextBox 12"/>
          <p:cNvSpPr txBox="1"/>
          <p:nvPr/>
        </p:nvSpPr>
        <p:spPr>
          <a:xfrm>
            <a:off x="8693852" y="9642243"/>
            <a:ext cx="1418817" cy="269304"/>
          </a:xfrm>
          <a:prstGeom prst="rect">
            <a:avLst/>
          </a:prstGeom>
        </p:spPr>
        <p:txBody>
          <a:bodyPr lIns="0" tIns="0" rIns="0" bIns="0" rtlCol="0" anchor="t">
            <a:spAutoFit/>
          </a:bodyPr>
          <a:lstStyle/>
          <a:p>
            <a:pPr algn="l">
              <a:lnSpc>
                <a:spcPts val="2067"/>
              </a:lnSpc>
              <a:spcBef>
                <a:spcPct val="0"/>
              </a:spcBef>
            </a:pPr>
            <a:r>
              <a:rPr lang="en-US" sz="1950">
                <a:solidFill>
                  <a:srgbClr val="84E3F8"/>
                </a:solidFill>
                <a:latin typeface="Times New Roman" panose="02020603050405020304" pitchFamily="18" charset="0"/>
                <a:ea typeface="TT Lakes Neue"/>
                <a:cs typeface="Times New Roman" panose="02020603050405020304" pitchFamily="18" charset="0"/>
                <a:sym typeface="TT Lakes Neue"/>
              </a:rPr>
              <a:t>PAGE 02</a:t>
            </a:r>
          </a:p>
        </p:txBody>
      </p:sp>
      <p:pic>
        <p:nvPicPr>
          <p:cNvPr id="2" name="Picture 3" descr="69fd7c6f-94df-4c55-a9dd-16f58c4918fe.png">
            <a:extLst>
              <a:ext uri="{FF2B5EF4-FFF2-40B4-BE49-F238E27FC236}">
                <a16:creationId xmlns:a16="http://schemas.microsoft.com/office/drawing/2014/main" id="{93D25A2F-EFE3-97CC-7E05-552B6B928B56}"/>
              </a:ext>
            </a:extLst>
          </p:cNvPr>
          <p:cNvPicPr>
            <a:picLocks noChangeAspect="1"/>
          </p:cNvPicPr>
          <p:nvPr/>
        </p:nvPicPr>
        <p:blipFill>
          <a:blip r:embed="rId3"/>
          <a:stretch>
            <a:fillRect/>
          </a:stretch>
        </p:blipFill>
        <p:spPr>
          <a:xfrm>
            <a:off x="13403573" y="422043"/>
            <a:ext cx="4548330" cy="1507448"/>
          </a:xfrm>
          <a:prstGeom prst="rect">
            <a:avLst/>
          </a:prstGeom>
          <a:blipFill>
            <a:blip r:embed="rId4"/>
            <a:tile tx="0" ty="0" sx="100000" sy="100000" flip="none" algn="tl"/>
          </a: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3" name="Freeform 3"/>
          <p:cNvSpPr/>
          <p:nvPr/>
        </p:nvSpPr>
        <p:spPr>
          <a:xfrm>
            <a:off x="1266301" y="2472639"/>
            <a:ext cx="887220" cy="871089"/>
          </a:xfrm>
          <a:custGeom>
            <a:avLst/>
            <a:gdLst/>
            <a:ahLst/>
            <a:cxnLst/>
            <a:rect l="l" t="t" r="r" b="b"/>
            <a:pathLst>
              <a:path w="887220" h="871089">
                <a:moveTo>
                  <a:pt x="0" y="0"/>
                </a:moveTo>
                <a:lnTo>
                  <a:pt x="887221" y="0"/>
                </a:lnTo>
                <a:lnTo>
                  <a:pt x="887221" y="871089"/>
                </a:lnTo>
                <a:lnTo>
                  <a:pt x="0" y="871089"/>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4" name="Freeform 4"/>
          <p:cNvSpPr/>
          <p:nvPr/>
        </p:nvSpPr>
        <p:spPr>
          <a:xfrm rot="-5400000">
            <a:off x="12290439" y="2262001"/>
            <a:ext cx="4146166" cy="6629044"/>
          </a:xfrm>
          <a:custGeom>
            <a:avLst/>
            <a:gdLst/>
            <a:ahLst/>
            <a:cxnLst/>
            <a:rect l="l" t="t" r="r" b="b"/>
            <a:pathLst>
              <a:path w="4146166" h="6629044">
                <a:moveTo>
                  <a:pt x="0" y="0"/>
                </a:moveTo>
                <a:lnTo>
                  <a:pt x="4146165" y="0"/>
                </a:lnTo>
                <a:lnTo>
                  <a:pt x="4146165" y="6629044"/>
                </a:lnTo>
                <a:lnTo>
                  <a:pt x="0" y="66290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0" name="TextBox 10"/>
          <p:cNvSpPr txBox="1"/>
          <p:nvPr/>
        </p:nvSpPr>
        <p:spPr>
          <a:xfrm>
            <a:off x="8434591" y="9410700"/>
            <a:ext cx="1418817" cy="269304"/>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03</a:t>
            </a:r>
          </a:p>
        </p:txBody>
      </p:sp>
      <p:sp>
        <p:nvSpPr>
          <p:cNvPr id="11" name="TextBox 11"/>
          <p:cNvSpPr txBox="1"/>
          <p:nvPr/>
        </p:nvSpPr>
        <p:spPr>
          <a:xfrm>
            <a:off x="1709911" y="2790825"/>
            <a:ext cx="283352" cy="269304"/>
          </a:xfrm>
          <a:prstGeom prst="rect">
            <a:avLst/>
          </a:prstGeom>
        </p:spPr>
        <p:txBody>
          <a:bodyPr lIns="0" tIns="0" rIns="0" bIns="0" rtlCol="0" anchor="t">
            <a:spAutoFit/>
          </a:bodyPr>
          <a:lstStyle/>
          <a:p>
            <a:pPr algn="l">
              <a:lnSpc>
                <a:spcPts val="2067"/>
              </a:lnSpc>
              <a:spcBef>
                <a:spcPct val="0"/>
              </a:spcBef>
            </a:pPr>
            <a:r>
              <a:rPr lang="en-US" sz="1950">
                <a:solidFill>
                  <a:srgbClr val="FFFFFF"/>
                </a:solidFill>
                <a:latin typeface="Times New Roman" panose="02020603050405020304" pitchFamily="18" charset="0"/>
                <a:ea typeface="TT Lakes Neue"/>
                <a:cs typeface="Times New Roman" panose="02020603050405020304" pitchFamily="18" charset="0"/>
                <a:sym typeface="TT Lakes Neue"/>
              </a:rPr>
              <a:t>1.</a:t>
            </a:r>
          </a:p>
        </p:txBody>
      </p:sp>
      <p:sp>
        <p:nvSpPr>
          <p:cNvPr id="12" name="TextBox 12"/>
          <p:cNvSpPr txBox="1"/>
          <p:nvPr/>
        </p:nvSpPr>
        <p:spPr>
          <a:xfrm>
            <a:off x="2416562" y="2790825"/>
            <a:ext cx="3811192" cy="315984"/>
          </a:xfrm>
          <a:prstGeom prst="rect">
            <a:avLst/>
          </a:prstGeom>
        </p:spPr>
        <p:txBody>
          <a:bodyPr lIns="0" tIns="0" rIns="0" bIns="0" rtlCol="0" anchor="t">
            <a:spAutoFit/>
          </a:bodyPr>
          <a:lstStyle/>
          <a:p>
            <a:pPr>
              <a:lnSpc>
                <a:spcPts val="2261"/>
              </a:lnSpc>
              <a:spcBef>
                <a:spcPct val="0"/>
              </a:spcBef>
            </a:pPr>
            <a:r>
              <a:rPr lang="en-US" sz="2800" dirty="0">
                <a:solidFill>
                  <a:srgbClr val="84E3F8"/>
                </a:solidFill>
                <a:latin typeface="Times New Roman" panose="02020603050405020304" pitchFamily="18" charset="0"/>
                <a:cs typeface="Times New Roman" panose="02020603050405020304" pitchFamily="18" charset="0"/>
              </a:rPr>
              <a:t>Symptoms</a:t>
            </a:r>
            <a:endParaRPr lang="en-US" sz="2800" b="1" dirty="0">
              <a:solidFill>
                <a:srgbClr val="84E3F8"/>
              </a:solidFill>
              <a:latin typeface="Times New Roman" panose="02020603050405020304" pitchFamily="18" charset="0"/>
              <a:ea typeface="Raleway Bold"/>
              <a:cs typeface="Times New Roman" panose="02020603050405020304" pitchFamily="18" charset="0"/>
              <a:sym typeface="Raleway Bold"/>
            </a:endParaRPr>
          </a:p>
        </p:txBody>
      </p:sp>
      <p:sp>
        <p:nvSpPr>
          <p:cNvPr id="13" name="TextBox 13"/>
          <p:cNvSpPr txBox="1"/>
          <p:nvPr/>
        </p:nvSpPr>
        <p:spPr>
          <a:xfrm>
            <a:off x="2407418" y="3351348"/>
            <a:ext cx="6377190" cy="738664"/>
          </a:xfrm>
          <a:prstGeom prst="rect">
            <a:avLst/>
          </a:prstGeom>
        </p:spPr>
        <p:txBody>
          <a:bodyPr lIns="0" tIns="0" rIns="0" bIns="0" rtlCol="0" anchor="t">
            <a:spAutoFit/>
          </a:bodyPr>
          <a:lstStyle/>
          <a:p>
            <a:pPr>
              <a:defRPr sz="2000">
                <a:solidFill>
                  <a:srgbClr val="323232"/>
                </a:solidFill>
              </a:defRPr>
            </a:pPr>
            <a:r>
              <a:rPr lang="en-US" sz="2400" dirty="0">
                <a:solidFill>
                  <a:schemeClr val="tx1">
                    <a:lumMod val="95000"/>
                  </a:schemeClr>
                </a:solidFill>
                <a:latin typeface="Times New Roman" panose="02020603050405020304" pitchFamily="18" charset="0"/>
                <a:cs typeface="Times New Roman" panose="02020603050405020304" pitchFamily="18" charset="0"/>
              </a:rPr>
              <a:t>Below-normal weight/height percentile, developmental delays</a:t>
            </a:r>
          </a:p>
        </p:txBody>
      </p:sp>
      <p:sp>
        <p:nvSpPr>
          <p:cNvPr id="14" name="Freeform 14"/>
          <p:cNvSpPr/>
          <p:nvPr/>
        </p:nvSpPr>
        <p:spPr>
          <a:xfrm>
            <a:off x="1266301" y="4494856"/>
            <a:ext cx="887220" cy="871089"/>
          </a:xfrm>
          <a:custGeom>
            <a:avLst/>
            <a:gdLst/>
            <a:ahLst/>
            <a:cxnLst/>
            <a:rect l="l" t="t" r="r" b="b"/>
            <a:pathLst>
              <a:path w="887220" h="871089">
                <a:moveTo>
                  <a:pt x="0" y="0"/>
                </a:moveTo>
                <a:lnTo>
                  <a:pt x="887221" y="0"/>
                </a:lnTo>
                <a:lnTo>
                  <a:pt x="887221" y="871089"/>
                </a:lnTo>
                <a:lnTo>
                  <a:pt x="0" y="871089"/>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5" name="TextBox 15"/>
          <p:cNvSpPr txBox="1"/>
          <p:nvPr/>
        </p:nvSpPr>
        <p:spPr>
          <a:xfrm>
            <a:off x="1709911" y="4813042"/>
            <a:ext cx="283352" cy="269304"/>
          </a:xfrm>
          <a:prstGeom prst="rect">
            <a:avLst/>
          </a:prstGeom>
        </p:spPr>
        <p:txBody>
          <a:bodyPr lIns="0" tIns="0" rIns="0" bIns="0" rtlCol="0" anchor="t">
            <a:spAutoFit/>
          </a:bodyPr>
          <a:lstStyle/>
          <a:p>
            <a:pPr algn="l">
              <a:lnSpc>
                <a:spcPts val="2067"/>
              </a:lnSpc>
              <a:spcBef>
                <a:spcPct val="0"/>
              </a:spcBef>
            </a:pPr>
            <a:r>
              <a:rPr lang="en-US" sz="1950">
                <a:solidFill>
                  <a:srgbClr val="FFFFFF"/>
                </a:solidFill>
                <a:latin typeface="Times New Roman" panose="02020603050405020304" pitchFamily="18" charset="0"/>
                <a:ea typeface="TT Lakes Neue"/>
                <a:cs typeface="Times New Roman" panose="02020603050405020304" pitchFamily="18" charset="0"/>
                <a:sym typeface="TT Lakes Neue"/>
              </a:rPr>
              <a:t>2.</a:t>
            </a:r>
          </a:p>
        </p:txBody>
      </p:sp>
      <p:sp>
        <p:nvSpPr>
          <p:cNvPr id="16" name="TextBox 16"/>
          <p:cNvSpPr txBox="1"/>
          <p:nvPr/>
        </p:nvSpPr>
        <p:spPr>
          <a:xfrm>
            <a:off x="2416562" y="4803517"/>
            <a:ext cx="4955189" cy="315984"/>
          </a:xfrm>
          <a:prstGeom prst="rect">
            <a:avLst/>
          </a:prstGeom>
        </p:spPr>
        <p:txBody>
          <a:bodyPr lIns="0" tIns="0" rIns="0" bIns="0" rtlCol="0" anchor="t">
            <a:spAutoFit/>
          </a:bodyPr>
          <a:lstStyle/>
          <a:p>
            <a:pPr>
              <a:lnSpc>
                <a:spcPts val="2261"/>
              </a:lnSpc>
              <a:spcBef>
                <a:spcPct val="0"/>
              </a:spcBef>
            </a:pPr>
            <a:r>
              <a:rPr lang="en-US" sz="2800" dirty="0">
                <a:solidFill>
                  <a:srgbClr val="84E3F8"/>
                </a:solidFill>
                <a:latin typeface="Times New Roman" panose="02020603050405020304" pitchFamily="18" charset="0"/>
                <a:cs typeface="Times New Roman" panose="02020603050405020304" pitchFamily="18" charset="0"/>
              </a:rPr>
              <a:t>Causes</a:t>
            </a:r>
            <a:endParaRPr lang="en-US" sz="2800" b="1" dirty="0">
              <a:solidFill>
                <a:srgbClr val="84E3F8"/>
              </a:solidFill>
              <a:latin typeface="Times New Roman" panose="02020603050405020304" pitchFamily="18" charset="0"/>
              <a:ea typeface="Raleway Bold"/>
              <a:cs typeface="Times New Roman" panose="02020603050405020304" pitchFamily="18" charset="0"/>
              <a:sym typeface="Raleway Bold"/>
            </a:endParaRPr>
          </a:p>
        </p:txBody>
      </p:sp>
      <p:sp>
        <p:nvSpPr>
          <p:cNvPr id="17" name="TextBox 17"/>
          <p:cNvSpPr txBox="1"/>
          <p:nvPr/>
        </p:nvSpPr>
        <p:spPr>
          <a:xfrm>
            <a:off x="2407418" y="5373565"/>
            <a:ext cx="6377190" cy="738664"/>
          </a:xfrm>
          <a:prstGeom prst="rect">
            <a:avLst/>
          </a:prstGeom>
        </p:spPr>
        <p:txBody>
          <a:bodyPr lIns="0" tIns="0" rIns="0" bIns="0" rtlCol="0" anchor="t">
            <a:spAutoFit/>
          </a:bodyPr>
          <a:lstStyle/>
          <a:p>
            <a:pPr>
              <a:defRPr sz="2000">
                <a:solidFill>
                  <a:srgbClr val="323232"/>
                </a:solidFill>
              </a:defRPr>
            </a:pPr>
            <a:r>
              <a:rPr lang="en-US" sz="2400" dirty="0">
                <a:solidFill>
                  <a:schemeClr val="tx1">
                    <a:lumMod val="95000"/>
                  </a:schemeClr>
                </a:solidFill>
                <a:latin typeface="Times New Roman" panose="02020603050405020304" pitchFamily="18" charset="0"/>
                <a:cs typeface="Times New Roman" panose="02020603050405020304" pitchFamily="18" charset="0"/>
              </a:rPr>
              <a:t>Nutritional issues, hormonal imbalance, chronic illness, genetics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8" name="Freeform 18"/>
          <p:cNvSpPr/>
          <p:nvPr/>
        </p:nvSpPr>
        <p:spPr>
          <a:xfrm>
            <a:off x="1266301" y="6517072"/>
            <a:ext cx="887220" cy="871089"/>
          </a:xfrm>
          <a:custGeom>
            <a:avLst/>
            <a:gdLst/>
            <a:ahLst/>
            <a:cxnLst/>
            <a:rect l="l" t="t" r="r" b="b"/>
            <a:pathLst>
              <a:path w="887220" h="871089">
                <a:moveTo>
                  <a:pt x="0" y="0"/>
                </a:moveTo>
                <a:lnTo>
                  <a:pt x="887221" y="0"/>
                </a:lnTo>
                <a:lnTo>
                  <a:pt x="887221" y="871089"/>
                </a:lnTo>
                <a:lnTo>
                  <a:pt x="0" y="871089"/>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9" name="TextBox 19"/>
          <p:cNvSpPr txBox="1"/>
          <p:nvPr/>
        </p:nvSpPr>
        <p:spPr>
          <a:xfrm>
            <a:off x="1709911" y="6835259"/>
            <a:ext cx="283352" cy="269304"/>
          </a:xfrm>
          <a:prstGeom prst="rect">
            <a:avLst/>
          </a:prstGeom>
        </p:spPr>
        <p:txBody>
          <a:bodyPr lIns="0" tIns="0" rIns="0" bIns="0" rtlCol="0" anchor="t">
            <a:spAutoFit/>
          </a:bodyPr>
          <a:lstStyle/>
          <a:p>
            <a:pPr algn="l">
              <a:lnSpc>
                <a:spcPts val="2067"/>
              </a:lnSpc>
              <a:spcBef>
                <a:spcPct val="0"/>
              </a:spcBef>
            </a:pPr>
            <a:r>
              <a:rPr lang="en-US" sz="1950">
                <a:solidFill>
                  <a:srgbClr val="FFFFFF"/>
                </a:solidFill>
                <a:latin typeface="Times New Roman" panose="02020603050405020304" pitchFamily="18" charset="0"/>
                <a:ea typeface="TT Lakes Neue"/>
                <a:cs typeface="Times New Roman" panose="02020603050405020304" pitchFamily="18" charset="0"/>
                <a:sym typeface="TT Lakes Neue"/>
              </a:rPr>
              <a:t>3.</a:t>
            </a:r>
          </a:p>
        </p:txBody>
      </p:sp>
      <p:sp>
        <p:nvSpPr>
          <p:cNvPr id="20" name="TextBox 20"/>
          <p:cNvSpPr txBox="1"/>
          <p:nvPr/>
        </p:nvSpPr>
        <p:spPr>
          <a:xfrm>
            <a:off x="2416562" y="6825734"/>
            <a:ext cx="4212838" cy="315984"/>
          </a:xfrm>
          <a:prstGeom prst="rect">
            <a:avLst/>
          </a:prstGeom>
        </p:spPr>
        <p:txBody>
          <a:bodyPr wrap="square" lIns="0" tIns="0" rIns="0" bIns="0" rtlCol="0" anchor="t">
            <a:spAutoFit/>
          </a:bodyPr>
          <a:lstStyle/>
          <a:p>
            <a:pPr>
              <a:lnSpc>
                <a:spcPts val="2261"/>
              </a:lnSpc>
              <a:spcBef>
                <a:spcPct val="0"/>
              </a:spcBef>
            </a:pPr>
            <a:r>
              <a:rPr lang="en-US" sz="2800" dirty="0">
                <a:solidFill>
                  <a:srgbClr val="84E3F8"/>
                </a:solidFill>
                <a:latin typeface="Times New Roman" panose="02020603050405020304" pitchFamily="18" charset="0"/>
                <a:cs typeface="Times New Roman" panose="02020603050405020304" pitchFamily="18" charset="0"/>
              </a:rPr>
              <a:t>Why Early Detection Matters</a:t>
            </a:r>
            <a:endParaRPr lang="en-US" sz="2800" b="1" dirty="0">
              <a:solidFill>
                <a:srgbClr val="84E3F8"/>
              </a:solidFill>
              <a:latin typeface="Times New Roman" panose="02020603050405020304" pitchFamily="18" charset="0"/>
              <a:ea typeface="Raleway Bold"/>
              <a:cs typeface="Times New Roman" panose="02020603050405020304" pitchFamily="18" charset="0"/>
              <a:sym typeface="Raleway Bold"/>
            </a:endParaRPr>
          </a:p>
        </p:txBody>
      </p:sp>
      <p:sp>
        <p:nvSpPr>
          <p:cNvPr id="21" name="TextBox 21"/>
          <p:cNvSpPr txBox="1"/>
          <p:nvPr/>
        </p:nvSpPr>
        <p:spPr>
          <a:xfrm>
            <a:off x="2416562" y="7568574"/>
            <a:ext cx="6377190" cy="573298"/>
          </a:xfrm>
          <a:prstGeom prst="rect">
            <a:avLst/>
          </a:prstGeom>
        </p:spPr>
        <p:txBody>
          <a:bodyPr lIns="0" tIns="0" rIns="0" bIns="0" rtlCol="0" anchor="t">
            <a:spAutoFit/>
          </a:bodyPr>
          <a:lstStyle/>
          <a:p>
            <a:pPr>
              <a:lnSpc>
                <a:spcPts val="2181"/>
              </a:lnSpc>
              <a:spcBef>
                <a:spcPct val="0"/>
              </a:spcBef>
            </a:pPr>
            <a:r>
              <a:rPr lang="en-US" sz="2400" dirty="0">
                <a:solidFill>
                  <a:schemeClr val="tx1">
                    <a:lumMod val="95000"/>
                  </a:schemeClr>
                </a:solidFill>
                <a:latin typeface="Times New Roman" panose="02020603050405020304" pitchFamily="18" charset="0"/>
                <a:cs typeface="Times New Roman" panose="02020603050405020304" pitchFamily="18" charset="0"/>
              </a:rPr>
              <a:t>Prevents long-term complications and enables timely intervention.</a:t>
            </a:r>
            <a:endParaRPr lang="en-US" sz="2058" b="1" dirty="0">
              <a:solidFill>
                <a:schemeClr val="tx1">
                  <a:lumMod val="95000"/>
                </a:schemeClr>
              </a:solidFill>
              <a:latin typeface="Times New Roman" panose="02020603050405020304" pitchFamily="18" charset="0"/>
              <a:ea typeface="Raleway Semi-Bold"/>
              <a:cs typeface="Times New Roman" panose="02020603050405020304" pitchFamily="18" charset="0"/>
              <a:sym typeface="Raleway Semi-Bold"/>
            </a:endParaRPr>
          </a:p>
        </p:txBody>
      </p:sp>
      <p:sp>
        <p:nvSpPr>
          <p:cNvPr id="25" name="תיבת טקסט 24">
            <a:extLst>
              <a:ext uri="{FF2B5EF4-FFF2-40B4-BE49-F238E27FC236}">
                <a16:creationId xmlns:a16="http://schemas.microsoft.com/office/drawing/2014/main" id="{27AB36C5-55DC-3A9F-0870-15A83FBB91A0}"/>
              </a:ext>
            </a:extLst>
          </p:cNvPr>
          <p:cNvSpPr txBox="1"/>
          <p:nvPr/>
        </p:nvSpPr>
        <p:spPr>
          <a:xfrm>
            <a:off x="1266300" y="1431638"/>
            <a:ext cx="6582300" cy="923330"/>
          </a:xfrm>
          <a:prstGeom prst="rect">
            <a:avLst/>
          </a:prstGeom>
          <a:noFill/>
        </p:spPr>
        <p:txBody>
          <a:bodyPr wrap="square">
            <a:spAutoFit/>
          </a:bodyPr>
          <a:lstStyle/>
          <a:p>
            <a:r>
              <a:rPr lang="en-US" sz="5400" dirty="0">
                <a:solidFill>
                  <a:srgbClr val="84E3F8"/>
                </a:solidFill>
                <a:latin typeface="Times New Roman" panose="02020603050405020304" pitchFamily="18" charset="0"/>
                <a:cs typeface="Times New Roman" panose="02020603050405020304" pitchFamily="18" charset="0"/>
              </a:rPr>
              <a:t>OVERVIEW OF FTT</a:t>
            </a:r>
            <a:endParaRPr lang="en-IL" sz="5400" dirty="0">
              <a:solidFill>
                <a:srgbClr val="84E3F8"/>
              </a:solidFil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45793BF5-C27B-24D4-C5DA-E23B166B28AC}"/>
              </a:ext>
            </a:extLst>
          </p:cNvPr>
          <p:cNvPicPr>
            <a:picLocks noChangeAspect="1"/>
          </p:cNvPicPr>
          <p:nvPr/>
        </p:nvPicPr>
        <p:blipFill>
          <a:blip r:embed="rId7"/>
          <a:stretch>
            <a:fillRect/>
          </a:stretch>
        </p:blipFill>
        <p:spPr>
          <a:xfrm>
            <a:off x="13411200" y="323475"/>
            <a:ext cx="4548330" cy="1507448"/>
          </a:xfrm>
          <a:prstGeom prst="rect">
            <a:avLst/>
          </a:prstGeom>
          <a:blipFill>
            <a:blip r:embed="rId8"/>
            <a:tile tx="0" ty="0" sx="100000" sy="100000" flip="none" algn="tl"/>
          </a:blipFill>
        </p:spPr>
      </p:pic>
      <p:pic>
        <p:nvPicPr>
          <p:cNvPr id="7" name="תמונה 6">
            <a:extLst>
              <a:ext uri="{FF2B5EF4-FFF2-40B4-BE49-F238E27FC236}">
                <a16:creationId xmlns:a16="http://schemas.microsoft.com/office/drawing/2014/main" id="{C5C87DFE-E650-5DFF-6248-20E0C56729A2}"/>
              </a:ext>
            </a:extLst>
          </p:cNvPr>
          <p:cNvPicPr>
            <a:picLocks noChangeAspect="1"/>
          </p:cNvPicPr>
          <p:nvPr/>
        </p:nvPicPr>
        <p:blipFill>
          <a:blip r:embed="rId9"/>
          <a:srcRect l="44027" t="6370" r="2436" b="6909"/>
          <a:stretch/>
        </p:blipFill>
        <p:spPr>
          <a:xfrm>
            <a:off x="12002197" y="3503440"/>
            <a:ext cx="3683168" cy="39773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grpSp>
        <p:nvGrpSpPr>
          <p:cNvPr id="3" name="Group 3"/>
          <p:cNvGrpSpPr/>
          <p:nvPr/>
        </p:nvGrpSpPr>
        <p:grpSpPr>
          <a:xfrm>
            <a:off x="8092469" y="-1638300"/>
            <a:ext cx="9999222" cy="13795182"/>
            <a:chOff x="0" y="0"/>
            <a:chExt cx="2633540" cy="3633299"/>
          </a:xfrm>
        </p:grpSpPr>
        <p:sp>
          <p:nvSpPr>
            <p:cNvPr id="4" name="Freeform 4"/>
            <p:cNvSpPr/>
            <p:nvPr/>
          </p:nvSpPr>
          <p:spPr>
            <a:xfrm>
              <a:off x="4573" y="0"/>
              <a:ext cx="2628967" cy="3633299"/>
            </a:xfrm>
            <a:custGeom>
              <a:avLst/>
              <a:gdLst/>
              <a:ahLst/>
              <a:cxnLst/>
              <a:rect l="l" t="t" r="r" b="b"/>
              <a:pathLst>
                <a:path w="2628967" h="3633299">
                  <a:moveTo>
                    <a:pt x="0" y="0"/>
                  </a:moveTo>
                  <a:lnTo>
                    <a:pt x="2628967" y="0"/>
                  </a:lnTo>
                  <a:lnTo>
                    <a:pt x="2628967" y="3633299"/>
                  </a:lnTo>
                  <a:lnTo>
                    <a:pt x="0" y="3633299"/>
                  </a:lnTo>
                  <a:close/>
                </a:path>
              </a:pathLst>
            </a:custGeom>
            <a:gradFill rotWithShape="1">
              <a:gsLst>
                <a:gs pos="0">
                  <a:srgbClr val="131F40">
                    <a:alpha val="75000"/>
                  </a:srgbClr>
                </a:gs>
                <a:gs pos="100000">
                  <a:srgbClr val="3D6D81">
                    <a:alpha val="75000"/>
                  </a:srgbClr>
                </a:gs>
              </a:gsLst>
              <a:lin ang="0"/>
            </a:gradFill>
          </p:spPr>
          <p:txBody>
            <a:bodyPr/>
            <a:lstStyle/>
            <a:p>
              <a:endParaRPr lang="he-IL">
                <a:latin typeface="Times New Roman" panose="02020603050405020304" pitchFamily="18" charset="0"/>
                <a:cs typeface="Times New Roman" panose="02020603050405020304" pitchFamily="18" charset="0"/>
              </a:endParaRPr>
            </a:p>
          </p:txBody>
        </p:sp>
        <p:sp>
          <p:nvSpPr>
            <p:cNvPr id="5" name="TextBox 5"/>
            <p:cNvSpPr txBox="1"/>
            <p:nvPr/>
          </p:nvSpPr>
          <p:spPr>
            <a:xfrm>
              <a:off x="0" y="28575"/>
              <a:ext cx="2628967" cy="3604724"/>
            </a:xfrm>
            <a:prstGeom prst="rect">
              <a:avLst/>
            </a:prstGeom>
          </p:spPr>
          <p:txBody>
            <a:bodyPr lIns="50800" tIns="50800" rIns="50800" bIns="50800" rtlCol="0" anchor="ctr"/>
            <a:lstStyle/>
            <a:p>
              <a:pPr algn="ctr">
                <a:lnSpc>
                  <a:spcPts val="2181"/>
                </a:lnSpc>
              </a:pPr>
              <a:endParaRPr>
                <a:solidFill>
                  <a:srgbClr val="84E3F8"/>
                </a:solidFill>
                <a:latin typeface="Times New Roman" panose="02020603050405020304" pitchFamily="18" charset="0"/>
                <a:cs typeface="Times New Roman" panose="02020603050405020304" pitchFamily="18" charset="0"/>
              </a:endParaRPr>
            </a:p>
          </p:txBody>
        </p:sp>
      </p:grpSp>
      <p:sp>
        <p:nvSpPr>
          <p:cNvPr id="6" name="Freeform 6"/>
          <p:cNvSpPr/>
          <p:nvPr/>
        </p:nvSpPr>
        <p:spPr>
          <a:xfrm rot="-5400000">
            <a:off x="378467" y="2406157"/>
            <a:ext cx="7421720" cy="7416649"/>
          </a:xfrm>
          <a:custGeom>
            <a:avLst/>
            <a:gdLst/>
            <a:ahLst/>
            <a:cxnLst/>
            <a:rect l="l" t="t" r="r" b="b"/>
            <a:pathLst>
              <a:path w="7421720" h="5573037">
                <a:moveTo>
                  <a:pt x="0" y="0"/>
                </a:moveTo>
                <a:lnTo>
                  <a:pt x="7421719" y="0"/>
                </a:lnTo>
                <a:lnTo>
                  <a:pt x="7421719" y="5573036"/>
                </a:lnTo>
                <a:lnTo>
                  <a:pt x="0" y="5573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0" name="TextBox 10"/>
          <p:cNvSpPr txBox="1"/>
          <p:nvPr/>
        </p:nvSpPr>
        <p:spPr>
          <a:xfrm>
            <a:off x="9449807" y="2352436"/>
            <a:ext cx="8144688" cy="2117567"/>
          </a:xfrm>
          <a:prstGeom prst="rect">
            <a:avLst/>
          </a:prstGeom>
        </p:spPr>
        <p:txBody>
          <a:bodyPr wrap="square" lIns="0" tIns="0" rIns="0" bIns="0" rtlCol="0" anchor="t">
            <a:spAutoFit/>
          </a:bodyPr>
          <a:lstStyle/>
          <a:p>
            <a:pPr>
              <a:lnSpc>
                <a:spcPts val="8936"/>
              </a:lnSpc>
              <a:spcBef>
                <a:spcPct val="0"/>
              </a:spcBef>
            </a:pPr>
            <a:r>
              <a:rPr lang="en-US" sz="4000" dirty="0">
                <a:solidFill>
                  <a:srgbClr val="84E3F8"/>
                </a:solidFill>
                <a:latin typeface="Times New Roman" panose="02020603050405020304" pitchFamily="18" charset="0"/>
                <a:cs typeface="Times New Roman" panose="02020603050405020304" pitchFamily="18" charset="0"/>
              </a:rPr>
              <a:t>PROBLEM WITH CURRENT METHODS</a:t>
            </a:r>
            <a:endParaRPr lang="en-US" sz="40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12" name="TextBox 12"/>
          <p:cNvSpPr txBox="1"/>
          <p:nvPr/>
        </p:nvSpPr>
        <p:spPr>
          <a:xfrm>
            <a:off x="8675323" y="9410700"/>
            <a:ext cx="1418817" cy="269304"/>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04</a:t>
            </a:r>
          </a:p>
        </p:txBody>
      </p:sp>
      <p:sp>
        <p:nvSpPr>
          <p:cNvPr id="13" name="TextBox 13"/>
          <p:cNvSpPr txBox="1"/>
          <p:nvPr/>
        </p:nvSpPr>
        <p:spPr>
          <a:xfrm>
            <a:off x="9458488" y="5027556"/>
            <a:ext cx="7284546" cy="2215991"/>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Growth charts require long-term observation</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Specialist referrals not always accessible</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Lack of AI-based systems tailored to pediatric growth analysis or literature-based decision support</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Parents have no tools to understand medical reports/articles</a:t>
            </a:r>
          </a:p>
        </p:txBody>
      </p:sp>
      <p:pic>
        <p:nvPicPr>
          <p:cNvPr id="2" name="Picture 3" descr="69fd7c6f-94df-4c55-a9dd-16f58c4918fe.png">
            <a:extLst>
              <a:ext uri="{FF2B5EF4-FFF2-40B4-BE49-F238E27FC236}">
                <a16:creationId xmlns:a16="http://schemas.microsoft.com/office/drawing/2014/main" id="{BD407EC2-BAAF-4776-0855-A63EBC9F5A5A}"/>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pic>
        <p:nvPicPr>
          <p:cNvPr id="5122" name="Picture 2">
            <a:extLst>
              <a:ext uri="{FF2B5EF4-FFF2-40B4-BE49-F238E27FC236}">
                <a16:creationId xmlns:a16="http://schemas.microsoft.com/office/drawing/2014/main" id="{549D91C4-E199-33AC-CD1F-7860D46F3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161" y="2855137"/>
            <a:ext cx="6230332" cy="632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3" name="Freeform 3"/>
          <p:cNvSpPr/>
          <p:nvPr/>
        </p:nvSpPr>
        <p:spPr>
          <a:xfrm>
            <a:off x="9974120" y="2407467"/>
            <a:ext cx="6342325" cy="6227010"/>
          </a:xfrm>
          <a:custGeom>
            <a:avLst/>
            <a:gdLst/>
            <a:ahLst/>
            <a:cxnLst/>
            <a:rect l="l" t="t" r="r" b="b"/>
            <a:pathLst>
              <a:path w="6342325" h="6227010">
                <a:moveTo>
                  <a:pt x="0" y="0"/>
                </a:moveTo>
                <a:lnTo>
                  <a:pt x="6342326" y="0"/>
                </a:lnTo>
                <a:lnTo>
                  <a:pt x="6342326" y="6227010"/>
                </a:lnTo>
                <a:lnTo>
                  <a:pt x="0" y="6227010"/>
                </a:lnTo>
                <a:lnTo>
                  <a:pt x="0" y="0"/>
                </a:lnTo>
                <a:close/>
              </a:path>
            </a:pathLst>
          </a:custGeom>
          <a:blipFill>
            <a:blip r:embed="rId3">
              <a:alphaModFix amt="68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0" name="TextBox 10"/>
          <p:cNvSpPr txBox="1"/>
          <p:nvPr/>
        </p:nvSpPr>
        <p:spPr>
          <a:xfrm>
            <a:off x="1743315" y="2539127"/>
            <a:ext cx="6342325" cy="2159630"/>
          </a:xfrm>
          <a:prstGeom prst="rect">
            <a:avLst/>
          </a:prstGeom>
        </p:spPr>
        <p:txBody>
          <a:bodyPr wrap="square" lIns="0" tIns="0" rIns="0" bIns="0" rtlCol="0" anchor="t">
            <a:spAutoFit/>
          </a:bodyPr>
          <a:lstStyle/>
          <a:p>
            <a:pPr>
              <a:lnSpc>
                <a:spcPts val="8936"/>
              </a:lnSpc>
              <a:spcBef>
                <a:spcPct val="0"/>
              </a:spcBef>
            </a:pPr>
            <a:r>
              <a:rPr lang="en-US" sz="5400" dirty="0">
                <a:solidFill>
                  <a:srgbClr val="84E3F8"/>
                </a:solidFill>
                <a:latin typeface="Times New Roman" panose="02020603050405020304" pitchFamily="18" charset="0"/>
                <a:cs typeface="Times New Roman" panose="02020603050405020304" pitchFamily="18" charset="0"/>
              </a:rPr>
              <a:t>Platform Scope &amp; Target Users</a:t>
            </a:r>
            <a:endParaRPr lang="en-US" sz="54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11" name="TextBox 11"/>
          <p:cNvSpPr txBox="1"/>
          <p:nvPr/>
        </p:nvSpPr>
        <p:spPr>
          <a:xfrm>
            <a:off x="8287076" y="9410700"/>
            <a:ext cx="1418817" cy="269304"/>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05</a:t>
            </a:r>
          </a:p>
        </p:txBody>
      </p:sp>
      <p:sp>
        <p:nvSpPr>
          <p:cNvPr id="12" name="TextBox 12"/>
          <p:cNvSpPr txBox="1"/>
          <p:nvPr/>
        </p:nvSpPr>
        <p:spPr>
          <a:xfrm>
            <a:off x="1711939" y="5162550"/>
            <a:ext cx="7284546" cy="2585323"/>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Web Platform:</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Accepts structured clinical input (age, weight, height, symptoms)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AI Engine: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Uses prompt engineering and LLMs to extract diagnosis and treatment suggestions</a:t>
            </a:r>
          </a:p>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For Whom? </a:t>
            </a:r>
            <a:r>
              <a:rPr lang="en-US" sz="2400" dirty="0">
                <a:solidFill>
                  <a:prstClr val="white"/>
                </a:solidFill>
                <a:latin typeface="Times New Roman" panose="02020603050405020304" pitchFamily="18" charset="0"/>
                <a:cs typeface="Times New Roman" panose="02020603050405020304" pitchFamily="18" charset="0"/>
              </a:rPr>
              <a:t>D</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octors</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researchers, and especially parents. The system is designed for accessibility, accuracy, and explainability.</a:t>
            </a:r>
          </a:p>
        </p:txBody>
      </p:sp>
      <p:sp>
        <p:nvSpPr>
          <p:cNvPr id="13" name="Freeform 13"/>
          <p:cNvSpPr/>
          <p:nvPr/>
        </p:nvSpPr>
        <p:spPr>
          <a:xfrm>
            <a:off x="15990108" y="7290349"/>
            <a:ext cx="1789958" cy="1757413"/>
          </a:xfrm>
          <a:custGeom>
            <a:avLst/>
            <a:gdLst/>
            <a:ahLst/>
            <a:cxnLst/>
            <a:rect l="l" t="t" r="r" b="b"/>
            <a:pathLst>
              <a:path w="1789958" h="1757413">
                <a:moveTo>
                  <a:pt x="0" y="0"/>
                </a:moveTo>
                <a:lnTo>
                  <a:pt x="1789957" y="0"/>
                </a:lnTo>
                <a:lnTo>
                  <a:pt x="1789957" y="1757413"/>
                </a:lnTo>
                <a:lnTo>
                  <a:pt x="0" y="1757413"/>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C4E0B362-1DC5-9002-1464-58A1FC28B1AE}"/>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sp>
        <p:nvSpPr>
          <p:cNvPr id="9" name="AutoShape 4">
            <a:extLst>
              <a:ext uri="{FF2B5EF4-FFF2-40B4-BE49-F238E27FC236}">
                <a16:creationId xmlns:a16="http://schemas.microsoft.com/office/drawing/2014/main" id="{60385C8B-4A41-95FA-E931-4B0DA18EFC44}"/>
              </a:ext>
            </a:extLst>
          </p:cNvPr>
          <p:cNvSpPr>
            <a:spLocks noChangeAspect="1" noChangeArrowheads="1"/>
          </p:cNvSpPr>
          <p:nvPr/>
        </p:nvSpPr>
        <p:spPr bwMode="auto">
          <a:xfrm>
            <a:off x="8991599" y="4991099"/>
            <a:ext cx="5534887" cy="55348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latin typeface="Times New Roman" panose="02020603050405020304" pitchFamily="18" charset="0"/>
              <a:cs typeface="Times New Roman" panose="02020603050405020304" pitchFamily="18" charset="0"/>
            </a:endParaRPr>
          </a:p>
        </p:txBody>
      </p:sp>
      <p:pic>
        <p:nvPicPr>
          <p:cNvPr id="14" name="תמונה 13">
            <a:extLst>
              <a:ext uri="{FF2B5EF4-FFF2-40B4-BE49-F238E27FC236}">
                <a16:creationId xmlns:a16="http://schemas.microsoft.com/office/drawing/2014/main" id="{79FF74D0-3925-0F0D-0349-D7E7780B7C81}"/>
              </a:ext>
            </a:extLst>
          </p:cNvPr>
          <p:cNvPicPr>
            <a:picLocks noChangeAspect="1"/>
          </p:cNvPicPr>
          <p:nvPr/>
        </p:nvPicPr>
        <p:blipFill>
          <a:blip r:embed="rId7"/>
          <a:stretch>
            <a:fillRect/>
          </a:stretch>
        </p:blipFill>
        <p:spPr>
          <a:xfrm>
            <a:off x="10248638" y="2705100"/>
            <a:ext cx="5638800" cy="56388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5" name="TextBox 5"/>
          <p:cNvSpPr txBox="1"/>
          <p:nvPr/>
        </p:nvSpPr>
        <p:spPr>
          <a:xfrm>
            <a:off x="7764712" y="2426634"/>
            <a:ext cx="9989055" cy="2159630"/>
          </a:xfrm>
          <a:prstGeom prst="rect">
            <a:avLst/>
          </a:prstGeom>
        </p:spPr>
        <p:txBody>
          <a:bodyPr wrap="square" lIns="0" tIns="0" rIns="0" bIns="0" rtlCol="0" anchor="t">
            <a:spAutoFit/>
          </a:bodyPr>
          <a:lstStyle/>
          <a:p>
            <a:pPr>
              <a:lnSpc>
                <a:spcPts val="8936"/>
              </a:lnSpc>
              <a:spcBef>
                <a:spcPct val="0"/>
              </a:spcBef>
            </a:pPr>
            <a:r>
              <a:rPr lang="en-US" sz="5400" dirty="0">
                <a:solidFill>
                  <a:srgbClr val="84E3F8"/>
                </a:solidFill>
                <a:latin typeface="Times New Roman" panose="02020603050405020304" pitchFamily="18" charset="0"/>
                <a:cs typeface="Times New Roman" panose="02020603050405020304" pitchFamily="18" charset="0"/>
              </a:rPr>
              <a:t>WHAT IS NLP + PROMPT ENGINEERING?</a:t>
            </a:r>
            <a:r>
              <a:rPr lang="en-US" sz="5400" b="1" dirty="0">
                <a:solidFill>
                  <a:srgbClr val="84E3F8"/>
                </a:solidFill>
                <a:latin typeface="Times New Roman" panose="02020603050405020304" pitchFamily="18" charset="0"/>
                <a:ea typeface="TT Lakes Neue Bold"/>
                <a:cs typeface="Times New Roman" panose="02020603050405020304" pitchFamily="18" charset="0"/>
                <a:sym typeface="TT Lakes Neue Bold"/>
              </a:rPr>
              <a:t> </a:t>
            </a:r>
          </a:p>
        </p:txBody>
      </p:sp>
      <p:sp>
        <p:nvSpPr>
          <p:cNvPr id="6" name="TextBox 6"/>
          <p:cNvSpPr txBox="1"/>
          <p:nvPr/>
        </p:nvSpPr>
        <p:spPr>
          <a:xfrm>
            <a:off x="8610600" y="9417127"/>
            <a:ext cx="1418817" cy="269304"/>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06</a:t>
            </a:r>
          </a:p>
        </p:txBody>
      </p:sp>
      <p:sp>
        <p:nvSpPr>
          <p:cNvPr id="7" name="TextBox 7"/>
          <p:cNvSpPr txBox="1"/>
          <p:nvPr/>
        </p:nvSpPr>
        <p:spPr>
          <a:xfrm>
            <a:off x="7764712" y="5162550"/>
            <a:ext cx="9120375" cy="2585323"/>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 NLP: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Enables machines to understand medical texts</a:t>
            </a:r>
          </a:p>
          <a:p>
            <a:pPr marR="0" lvl="0" algn="l" defTabSz="914400" rtl="0" eaLnBrk="1" fontAlgn="auto" latinLnBrk="0" hangingPunct="1">
              <a:lnSpc>
                <a:spcPct val="100000"/>
              </a:lnSpc>
              <a:spcBef>
                <a:spcPts val="0"/>
              </a:spcBef>
              <a:spcAft>
                <a:spcPts val="0"/>
              </a:spcAft>
              <a:buClrTx/>
              <a:buSzTx/>
              <a:tabLst/>
              <a:defRPr sz="2000">
                <a:solidFill>
                  <a:srgbClr val="323232"/>
                </a:solidFill>
              </a:defRPr>
            </a:pP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-Prompt Engineering: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I</a:t>
            </a:r>
            <a:r>
              <a:rPr lang="en-US" sz="2400" dirty="0" err="1">
                <a:solidFill>
                  <a:prstClr val="white"/>
                </a:solidFill>
                <a:latin typeface="Times New Roman" panose="02020603050405020304" pitchFamily="18" charset="0"/>
                <a:cs typeface="Times New Roman" panose="02020603050405020304" pitchFamily="18" charset="0"/>
              </a:rPr>
              <a:t>nvolves</a:t>
            </a:r>
            <a:r>
              <a:rPr lang="en-US" sz="2400" dirty="0">
                <a:solidFill>
                  <a:prstClr val="white"/>
                </a:solidFill>
                <a:latin typeface="Times New Roman" panose="02020603050405020304" pitchFamily="18" charset="0"/>
                <a:cs typeface="Times New Roman" panose="02020603050405020304" pitchFamily="18" charset="0"/>
              </a:rPr>
              <a:t> designing targeted instructions to guide the AI model toward relevant and accurate medical outcomes.</a:t>
            </a:r>
          </a:p>
          <a:p>
            <a:pPr marR="0" lvl="0" algn="l" defTabSz="914400" rtl="0" eaLnBrk="1" fontAlgn="auto" latinLnBrk="0" hangingPunct="1">
              <a:lnSpc>
                <a:spcPct val="100000"/>
              </a:lnSpc>
              <a:spcBef>
                <a:spcPts val="0"/>
              </a:spcBef>
              <a:spcAft>
                <a:spcPts val="0"/>
              </a:spcAft>
              <a:buClrTx/>
              <a:buSzTx/>
              <a:tabLst/>
              <a:defRPr sz="2000">
                <a:solidFill>
                  <a:srgbClr val="323232"/>
                </a:solidFill>
              </a:defRPr>
            </a:pPr>
            <a:r>
              <a:rPr kumimoji="0" lang="he-IL"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srgbClr val="84E3F8"/>
                </a:solidFill>
                <a:effectLst/>
                <a:uLnTx/>
                <a:uFillTx/>
                <a:latin typeface="Times New Roman" panose="02020603050405020304" pitchFamily="18" charset="0"/>
                <a:cs typeface="Times New Roman" panose="02020603050405020304" pitchFamily="18" charset="0"/>
              </a:rPr>
              <a:t>Why AI for Medical Literature?: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Keeps pace with growing volume of medical knowledge</a:t>
            </a:r>
            <a:endParaRPr kumimoji="0" lang="he-IL"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lvl="0" defTabSz="914400">
              <a:defRPr sz="2000">
                <a:solidFill>
                  <a:srgbClr val="323232"/>
                </a:solidFill>
              </a:defRPr>
            </a:pPr>
            <a:r>
              <a:rPr lang="en-US" sz="2400" dirty="0">
                <a:solidFill>
                  <a:srgbClr val="84E3F8"/>
                </a:solidFill>
                <a:latin typeface="Times New Roman" panose="02020603050405020304" pitchFamily="18" charset="0"/>
                <a:cs typeface="Times New Roman" panose="02020603050405020304" pitchFamily="18" charset="0"/>
              </a:rPr>
              <a:t>- Why Not Just Use ChatGPT?: </a:t>
            </a:r>
            <a:r>
              <a:rPr lang="en-US" sz="2400" dirty="0">
                <a:solidFill>
                  <a:prstClr val="white"/>
                </a:solidFill>
                <a:latin typeface="Times New Roman" panose="02020603050405020304" pitchFamily="18" charset="0"/>
                <a:cs typeface="Times New Roman" panose="02020603050405020304" pitchFamily="18" charset="0"/>
              </a:rPr>
              <a:t>Unlike general tools like ChatGPT, our system is medically focused and trained on validated literature.</a:t>
            </a:r>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3" name="תמונה 2">
            <a:extLst>
              <a:ext uri="{FF2B5EF4-FFF2-40B4-BE49-F238E27FC236}">
                <a16:creationId xmlns:a16="http://schemas.microsoft.com/office/drawing/2014/main" id="{BF6D35E1-E1BF-DDF1-87C0-05BE70CFB8A4}"/>
              </a:ext>
            </a:extLst>
          </p:cNvPr>
          <p:cNvPicPr>
            <a:picLocks noChangeAspect="1"/>
          </p:cNvPicPr>
          <p:nvPr/>
        </p:nvPicPr>
        <p:blipFill>
          <a:blip r:embed="rId3"/>
          <a:stretch>
            <a:fillRect/>
          </a:stretch>
        </p:blipFill>
        <p:spPr>
          <a:xfrm>
            <a:off x="304800" y="3390900"/>
            <a:ext cx="7164650" cy="3759207"/>
          </a:xfrm>
          <a:prstGeom prst="rect">
            <a:avLst/>
          </a:prstGeom>
          <a:ln>
            <a:noFill/>
          </a:ln>
          <a:effectLst>
            <a:softEdge rad="112500"/>
          </a:effectLst>
        </p:spPr>
      </p:pic>
      <p:sp>
        <p:nvSpPr>
          <p:cNvPr id="16" name="Freeform 16"/>
          <p:cNvSpPr/>
          <p:nvPr/>
        </p:nvSpPr>
        <p:spPr>
          <a:xfrm>
            <a:off x="5334000" y="2400300"/>
            <a:ext cx="1789958" cy="1757413"/>
          </a:xfrm>
          <a:custGeom>
            <a:avLst/>
            <a:gdLst/>
            <a:ahLst/>
            <a:cxnLst/>
            <a:rect l="l" t="t" r="r" b="b"/>
            <a:pathLst>
              <a:path w="1789958" h="1757413">
                <a:moveTo>
                  <a:pt x="0" y="0"/>
                </a:moveTo>
                <a:lnTo>
                  <a:pt x="1789958" y="0"/>
                </a:lnTo>
                <a:lnTo>
                  <a:pt x="1789958" y="1757413"/>
                </a:lnTo>
                <a:lnTo>
                  <a:pt x="0" y="1757413"/>
                </a:lnTo>
                <a:lnTo>
                  <a:pt x="0" y="0"/>
                </a:lnTo>
                <a:close/>
              </a:path>
            </a:pathLst>
          </a:custGeom>
          <a:blipFill>
            <a:blip r:embed="rId4">
              <a:alphaModFix amt="71000"/>
              <a:extLst>
                <a:ext uri="{96DAC541-7B7A-43D3-8B79-37D633B846F1}">
                  <asvg:svgBlip xmlns:asvg="http://schemas.microsoft.com/office/drawing/2016/SVG/main" r:embed="rId5"/>
                </a:ext>
              </a:extLst>
            </a:blip>
            <a:stretch>
              <a:fillRect/>
            </a:stretch>
          </a:blipFill>
        </p:spPr>
        <p:txBody>
          <a:bodyPr/>
          <a:lstStyle/>
          <a:p>
            <a:endParaRPr lang="he-IL" dirty="0">
              <a:latin typeface="Times New Roman" panose="02020603050405020304" pitchFamily="18" charset="0"/>
              <a:cs typeface="Times New Roman" panose="02020603050405020304" pitchFamily="18" charset="0"/>
            </a:endParaRPr>
          </a:p>
        </p:txBody>
      </p:sp>
      <p:sp>
        <p:nvSpPr>
          <p:cNvPr id="17" name="Freeform 17"/>
          <p:cNvSpPr/>
          <p:nvPr/>
        </p:nvSpPr>
        <p:spPr>
          <a:xfrm>
            <a:off x="507934" y="6591300"/>
            <a:ext cx="1789958" cy="1757413"/>
          </a:xfrm>
          <a:custGeom>
            <a:avLst/>
            <a:gdLst/>
            <a:ahLst/>
            <a:cxnLst/>
            <a:rect l="l" t="t" r="r" b="b"/>
            <a:pathLst>
              <a:path w="1789958" h="1757413">
                <a:moveTo>
                  <a:pt x="0" y="0"/>
                </a:moveTo>
                <a:lnTo>
                  <a:pt x="1789958" y="0"/>
                </a:lnTo>
                <a:lnTo>
                  <a:pt x="1789958" y="1757413"/>
                </a:lnTo>
                <a:lnTo>
                  <a:pt x="0" y="1757413"/>
                </a:lnTo>
                <a:lnTo>
                  <a:pt x="0" y="0"/>
                </a:lnTo>
                <a:close/>
              </a:path>
            </a:pathLst>
          </a:custGeom>
          <a:blipFill>
            <a:blip r:embed="rId4">
              <a:alphaModFix amt="71000"/>
              <a:extLst>
                <a:ext uri="{96DAC541-7B7A-43D3-8B79-37D633B846F1}">
                  <asvg:svgBlip xmlns:asvg="http://schemas.microsoft.com/office/drawing/2016/SVG/main" r:embed="rId5"/>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E7D8F687-7AAE-AA64-68B5-FFD93B8C6309}"/>
              </a:ext>
            </a:extLst>
          </p:cNvPr>
          <p:cNvPicPr>
            <a:picLocks noChangeAspect="1"/>
          </p:cNvPicPr>
          <p:nvPr/>
        </p:nvPicPr>
        <p:blipFill>
          <a:blip r:embed="rId6"/>
          <a:stretch>
            <a:fillRect/>
          </a:stretch>
        </p:blipFill>
        <p:spPr>
          <a:xfrm>
            <a:off x="13548921" y="342900"/>
            <a:ext cx="4548330" cy="1507448"/>
          </a:xfrm>
          <a:prstGeom prst="rect">
            <a:avLst/>
          </a:prstGeom>
          <a:blipFill>
            <a:blip r:embed="rId7"/>
            <a:tile tx="0" ty="0" sx="100000" sy="100000" flip="none" algn="tl"/>
          </a:blip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4" name="Freeform 4"/>
          <p:cNvSpPr/>
          <p:nvPr/>
        </p:nvSpPr>
        <p:spPr>
          <a:xfrm>
            <a:off x="4111353" y="1495490"/>
            <a:ext cx="9756040" cy="2447879"/>
          </a:xfrm>
          <a:custGeom>
            <a:avLst/>
            <a:gdLst/>
            <a:ahLst/>
            <a:cxnLst/>
            <a:rect l="l" t="t" r="r" b="b"/>
            <a:pathLst>
              <a:path w="9756040" h="2447879">
                <a:moveTo>
                  <a:pt x="0" y="0"/>
                </a:moveTo>
                <a:lnTo>
                  <a:pt x="9756040" y="0"/>
                </a:lnTo>
                <a:lnTo>
                  <a:pt x="9756040" y="2447879"/>
                </a:lnTo>
                <a:lnTo>
                  <a:pt x="0" y="2447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8" name="TextBox 8"/>
          <p:cNvSpPr txBox="1"/>
          <p:nvPr/>
        </p:nvSpPr>
        <p:spPr>
          <a:xfrm>
            <a:off x="5420222" y="2071311"/>
            <a:ext cx="7620001" cy="1057725"/>
          </a:xfrm>
          <a:prstGeom prst="rect">
            <a:avLst/>
          </a:prstGeom>
        </p:spPr>
        <p:txBody>
          <a:bodyPr wrap="square" lIns="0" tIns="0" rIns="0" bIns="0" rtlCol="0" anchor="t">
            <a:spAutoFit/>
          </a:bodyPr>
          <a:lstStyle/>
          <a:p>
            <a:pPr>
              <a:lnSpc>
                <a:spcPts val="8936"/>
              </a:lnSpc>
              <a:spcBef>
                <a:spcPct val="0"/>
              </a:spcBef>
            </a:pPr>
            <a:r>
              <a:rPr lang="en-US" sz="5400" dirty="0">
                <a:solidFill>
                  <a:srgbClr val="84E3F8"/>
                </a:solidFill>
                <a:latin typeface="Times New Roman" panose="02020603050405020304" pitchFamily="18" charset="0"/>
                <a:cs typeface="Times New Roman" panose="02020603050405020304" pitchFamily="18" charset="0"/>
              </a:rPr>
              <a:t>SYSTEM WORKFLOW</a:t>
            </a:r>
            <a:endParaRPr lang="en-US" sz="54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9" name="TextBox 9"/>
          <p:cNvSpPr txBox="1"/>
          <p:nvPr/>
        </p:nvSpPr>
        <p:spPr>
          <a:xfrm>
            <a:off x="8762207" y="9258300"/>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07</a:t>
            </a:r>
          </a:p>
        </p:txBody>
      </p:sp>
      <p:grpSp>
        <p:nvGrpSpPr>
          <p:cNvPr id="10" name="Group 10"/>
          <p:cNvGrpSpPr/>
          <p:nvPr/>
        </p:nvGrpSpPr>
        <p:grpSpPr>
          <a:xfrm>
            <a:off x="-200474" y="4349988"/>
            <a:ext cx="18688947" cy="3721654"/>
            <a:chOff x="0" y="0"/>
            <a:chExt cx="4922192" cy="980189"/>
          </a:xfrm>
        </p:grpSpPr>
        <p:sp>
          <p:nvSpPr>
            <p:cNvPr id="11" name="Freeform 11"/>
            <p:cNvSpPr/>
            <p:nvPr/>
          </p:nvSpPr>
          <p:spPr>
            <a:xfrm>
              <a:off x="0" y="0"/>
              <a:ext cx="4922192" cy="980189"/>
            </a:xfrm>
            <a:custGeom>
              <a:avLst/>
              <a:gdLst/>
              <a:ahLst/>
              <a:cxnLst/>
              <a:rect l="l" t="t" r="r" b="b"/>
              <a:pathLst>
                <a:path w="4922192" h="980189">
                  <a:moveTo>
                    <a:pt x="0" y="0"/>
                  </a:moveTo>
                  <a:lnTo>
                    <a:pt x="4922192" y="0"/>
                  </a:lnTo>
                  <a:lnTo>
                    <a:pt x="4922192" y="980189"/>
                  </a:lnTo>
                  <a:lnTo>
                    <a:pt x="0" y="980189"/>
                  </a:lnTo>
                  <a:close/>
                </a:path>
              </a:pathLst>
            </a:custGeom>
            <a:gradFill rotWithShape="1">
              <a:gsLst>
                <a:gs pos="0">
                  <a:srgbClr val="131F40">
                    <a:alpha val="75000"/>
                  </a:srgbClr>
                </a:gs>
                <a:gs pos="100000">
                  <a:srgbClr val="3D6D81">
                    <a:alpha val="75000"/>
                  </a:srgbClr>
                </a:gs>
              </a:gsLst>
              <a:lin ang="0"/>
            </a:gradFill>
          </p:spPr>
          <p:txBody>
            <a:bodyPr/>
            <a:lstStyle/>
            <a:p>
              <a:endParaRPr lang="he-IL" dirty="0">
                <a:latin typeface="Times New Roman" panose="02020603050405020304" pitchFamily="18" charset="0"/>
                <a:cs typeface="Times New Roman" panose="02020603050405020304" pitchFamily="18" charset="0"/>
              </a:endParaRPr>
            </a:p>
          </p:txBody>
        </p:sp>
        <p:sp>
          <p:nvSpPr>
            <p:cNvPr id="12" name="TextBox 12"/>
            <p:cNvSpPr txBox="1"/>
            <p:nvPr/>
          </p:nvSpPr>
          <p:spPr>
            <a:xfrm>
              <a:off x="0" y="28575"/>
              <a:ext cx="4922192" cy="951614"/>
            </a:xfrm>
            <a:prstGeom prst="rect">
              <a:avLst/>
            </a:prstGeom>
          </p:spPr>
          <p:txBody>
            <a:bodyPr lIns="50800" tIns="50800" rIns="50800" bIns="50800" rtlCol="0" anchor="ctr"/>
            <a:lstStyle/>
            <a:p>
              <a:pPr algn="ctr">
                <a:lnSpc>
                  <a:spcPts val="2181"/>
                </a:lnSpc>
              </a:pPr>
              <a:endParaRPr>
                <a:solidFill>
                  <a:schemeClr val="bg1"/>
                </a:solidFill>
                <a:latin typeface="Times New Roman" panose="02020603050405020304" pitchFamily="18" charset="0"/>
                <a:cs typeface="Times New Roman" panose="02020603050405020304" pitchFamily="18" charset="0"/>
              </a:endParaRPr>
            </a:p>
          </p:txBody>
        </p:sp>
      </p:grpSp>
      <p:sp>
        <p:nvSpPr>
          <p:cNvPr id="13" name="Freeform 13"/>
          <p:cNvSpPr/>
          <p:nvPr/>
        </p:nvSpPr>
        <p:spPr>
          <a:xfrm>
            <a:off x="1711939" y="4813380"/>
            <a:ext cx="887220" cy="871089"/>
          </a:xfrm>
          <a:custGeom>
            <a:avLst/>
            <a:gdLst/>
            <a:ahLst/>
            <a:cxnLst/>
            <a:rect l="l" t="t" r="r" b="b"/>
            <a:pathLst>
              <a:path w="887220" h="871089">
                <a:moveTo>
                  <a:pt x="0" y="0"/>
                </a:moveTo>
                <a:lnTo>
                  <a:pt x="887220" y="0"/>
                </a:lnTo>
                <a:lnTo>
                  <a:pt x="887220" y="871089"/>
                </a:lnTo>
                <a:lnTo>
                  <a:pt x="0" y="871089"/>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4" name="TextBox 14"/>
          <p:cNvSpPr txBox="1"/>
          <p:nvPr/>
        </p:nvSpPr>
        <p:spPr>
          <a:xfrm>
            <a:off x="2155549" y="5131567"/>
            <a:ext cx="283352" cy="276999"/>
          </a:xfrm>
          <a:prstGeom prst="rect">
            <a:avLst/>
          </a:prstGeom>
        </p:spPr>
        <p:txBody>
          <a:bodyPr lIns="0" tIns="0" rIns="0" bIns="0" rtlCol="0" anchor="t">
            <a:spAutoFit/>
          </a:bodyPr>
          <a:lstStyle/>
          <a:p>
            <a:pPr algn="l">
              <a:lnSpc>
                <a:spcPts val="2067"/>
              </a:lnSpc>
              <a:spcBef>
                <a:spcPct val="0"/>
              </a:spcBef>
            </a:pPr>
            <a:r>
              <a:rPr lang="en-US" sz="1950" dirty="0">
                <a:solidFill>
                  <a:schemeClr val="tx1">
                    <a:lumMod val="95000"/>
                  </a:schemeClr>
                </a:solidFill>
                <a:latin typeface="Times New Roman" panose="02020603050405020304" pitchFamily="18" charset="0"/>
                <a:ea typeface="TT Lakes Neue"/>
                <a:cs typeface="Times New Roman" panose="02020603050405020304" pitchFamily="18" charset="0"/>
                <a:sym typeface="TT Lakes Neue"/>
              </a:rPr>
              <a:t>1.</a:t>
            </a:r>
          </a:p>
        </p:txBody>
      </p:sp>
      <p:sp>
        <p:nvSpPr>
          <p:cNvPr id="15" name="TextBox 15"/>
          <p:cNvSpPr txBox="1"/>
          <p:nvPr/>
        </p:nvSpPr>
        <p:spPr>
          <a:xfrm>
            <a:off x="2862200" y="4752710"/>
            <a:ext cx="2857861" cy="1477328"/>
          </a:xfrm>
          <a:prstGeom prst="rect">
            <a:avLst/>
          </a:prstGeom>
        </p:spPr>
        <p:txBody>
          <a:bodyPr lIns="0" tIns="0" rIns="0" bIns="0" rtlCol="0" anchor="t">
            <a:spAutoFit/>
          </a:bodyPr>
          <a:lstStyle/>
          <a:p>
            <a:pPr>
              <a:defRPr sz="2000">
                <a:solidFill>
                  <a:srgbClr val="323232"/>
                </a:solidFill>
              </a:defRPr>
            </a:pPr>
            <a:r>
              <a:rPr lang="en-US" sz="2400" dirty="0">
                <a:solidFill>
                  <a:schemeClr val="tx1">
                    <a:lumMod val="95000"/>
                  </a:schemeClr>
                </a:solidFill>
                <a:latin typeface="Times New Roman" panose="02020603050405020304" pitchFamily="18" charset="0"/>
                <a:cs typeface="Times New Roman" panose="02020603050405020304" pitchFamily="18" charset="0"/>
              </a:rPr>
              <a:t>Submit structured clinical data: age, weight, height, and symptoms</a:t>
            </a:r>
          </a:p>
        </p:txBody>
      </p:sp>
      <p:sp>
        <p:nvSpPr>
          <p:cNvPr id="17" name="Freeform 17"/>
          <p:cNvSpPr/>
          <p:nvPr/>
        </p:nvSpPr>
        <p:spPr>
          <a:xfrm>
            <a:off x="6940091" y="4813380"/>
            <a:ext cx="887220" cy="871089"/>
          </a:xfrm>
          <a:custGeom>
            <a:avLst/>
            <a:gdLst/>
            <a:ahLst/>
            <a:cxnLst/>
            <a:rect l="l" t="t" r="r" b="b"/>
            <a:pathLst>
              <a:path w="887220" h="871089">
                <a:moveTo>
                  <a:pt x="0" y="0"/>
                </a:moveTo>
                <a:lnTo>
                  <a:pt x="887220" y="0"/>
                </a:lnTo>
                <a:lnTo>
                  <a:pt x="887220" y="871089"/>
                </a:lnTo>
                <a:lnTo>
                  <a:pt x="0" y="871089"/>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18" name="TextBox 18"/>
          <p:cNvSpPr txBox="1"/>
          <p:nvPr/>
        </p:nvSpPr>
        <p:spPr>
          <a:xfrm>
            <a:off x="7383701" y="5131567"/>
            <a:ext cx="283352" cy="276999"/>
          </a:xfrm>
          <a:prstGeom prst="rect">
            <a:avLst/>
          </a:prstGeom>
        </p:spPr>
        <p:txBody>
          <a:bodyPr lIns="0" tIns="0" rIns="0" bIns="0" rtlCol="0" anchor="t">
            <a:spAutoFit/>
          </a:bodyPr>
          <a:lstStyle/>
          <a:p>
            <a:pPr algn="l">
              <a:lnSpc>
                <a:spcPts val="2067"/>
              </a:lnSpc>
              <a:spcBef>
                <a:spcPct val="0"/>
              </a:spcBef>
            </a:pPr>
            <a:r>
              <a:rPr lang="en-US" sz="1950" dirty="0">
                <a:solidFill>
                  <a:schemeClr val="tx1">
                    <a:lumMod val="95000"/>
                  </a:schemeClr>
                </a:solidFill>
                <a:latin typeface="Times New Roman" panose="02020603050405020304" pitchFamily="18" charset="0"/>
                <a:ea typeface="TT Lakes Neue"/>
                <a:cs typeface="Times New Roman" panose="02020603050405020304" pitchFamily="18" charset="0"/>
                <a:sym typeface="TT Lakes Neue"/>
              </a:rPr>
              <a:t>2.</a:t>
            </a:r>
          </a:p>
        </p:txBody>
      </p:sp>
      <p:sp>
        <p:nvSpPr>
          <p:cNvPr id="19" name="TextBox 19"/>
          <p:cNvSpPr txBox="1"/>
          <p:nvPr/>
        </p:nvSpPr>
        <p:spPr>
          <a:xfrm>
            <a:off x="8090352" y="5122042"/>
            <a:ext cx="2762528" cy="738664"/>
          </a:xfrm>
          <a:prstGeom prst="rect">
            <a:avLst/>
          </a:prstGeom>
        </p:spPr>
        <p:txBody>
          <a:bodyPr lIns="0" tIns="0" rIns="0" bIns="0" rtlCol="0" anchor="t">
            <a:spAutoFit/>
          </a:bodyPr>
          <a:lstStyle/>
          <a:p>
            <a:pPr>
              <a:defRPr sz="2000">
                <a:solidFill>
                  <a:srgbClr val="323232"/>
                </a:solidFill>
              </a:defRPr>
            </a:pPr>
            <a:r>
              <a:rPr lang="en-US" sz="2400" dirty="0">
                <a:solidFill>
                  <a:schemeClr val="tx1">
                    <a:lumMod val="95000"/>
                  </a:schemeClr>
                </a:solidFill>
                <a:latin typeface="Times New Roman" panose="02020603050405020304" pitchFamily="18" charset="0"/>
                <a:cs typeface="Times New Roman" panose="02020603050405020304" pitchFamily="18" charset="0"/>
              </a:rPr>
              <a:t>Process data using AI engine</a:t>
            </a:r>
          </a:p>
        </p:txBody>
      </p:sp>
      <p:sp>
        <p:nvSpPr>
          <p:cNvPr id="21" name="Freeform 21"/>
          <p:cNvSpPr/>
          <p:nvPr/>
        </p:nvSpPr>
        <p:spPr>
          <a:xfrm>
            <a:off x="12168243" y="4813380"/>
            <a:ext cx="887220" cy="871089"/>
          </a:xfrm>
          <a:custGeom>
            <a:avLst/>
            <a:gdLst/>
            <a:ahLst/>
            <a:cxnLst/>
            <a:rect l="l" t="t" r="r" b="b"/>
            <a:pathLst>
              <a:path w="887220" h="871089">
                <a:moveTo>
                  <a:pt x="0" y="0"/>
                </a:moveTo>
                <a:lnTo>
                  <a:pt x="887221" y="0"/>
                </a:lnTo>
                <a:lnTo>
                  <a:pt x="887221" y="871089"/>
                </a:lnTo>
                <a:lnTo>
                  <a:pt x="0" y="871089"/>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22" name="TextBox 22"/>
          <p:cNvSpPr txBox="1"/>
          <p:nvPr/>
        </p:nvSpPr>
        <p:spPr>
          <a:xfrm>
            <a:off x="12611853" y="5131567"/>
            <a:ext cx="283352" cy="276999"/>
          </a:xfrm>
          <a:prstGeom prst="rect">
            <a:avLst/>
          </a:prstGeom>
        </p:spPr>
        <p:txBody>
          <a:bodyPr lIns="0" tIns="0" rIns="0" bIns="0" rtlCol="0" anchor="t">
            <a:spAutoFit/>
          </a:bodyPr>
          <a:lstStyle/>
          <a:p>
            <a:pPr algn="l">
              <a:lnSpc>
                <a:spcPts val="2067"/>
              </a:lnSpc>
              <a:spcBef>
                <a:spcPct val="0"/>
              </a:spcBef>
            </a:pPr>
            <a:r>
              <a:rPr lang="en-US" sz="1950" dirty="0">
                <a:solidFill>
                  <a:schemeClr val="tx1">
                    <a:lumMod val="95000"/>
                  </a:schemeClr>
                </a:solidFill>
                <a:latin typeface="Times New Roman" panose="02020603050405020304" pitchFamily="18" charset="0"/>
                <a:ea typeface="TT Lakes Neue"/>
                <a:cs typeface="Times New Roman" panose="02020603050405020304" pitchFamily="18" charset="0"/>
                <a:sym typeface="TT Lakes Neue"/>
              </a:rPr>
              <a:t>3.</a:t>
            </a:r>
          </a:p>
        </p:txBody>
      </p:sp>
      <p:sp>
        <p:nvSpPr>
          <p:cNvPr id="23" name="TextBox 23"/>
          <p:cNvSpPr txBox="1"/>
          <p:nvPr/>
        </p:nvSpPr>
        <p:spPr>
          <a:xfrm>
            <a:off x="13318504" y="5122042"/>
            <a:ext cx="3811192" cy="597408"/>
          </a:xfrm>
          <a:prstGeom prst="rect">
            <a:avLst/>
          </a:prstGeom>
        </p:spPr>
        <p:txBody>
          <a:bodyPr lIns="0" tIns="0" rIns="0" bIns="0" rtlCol="0" anchor="t">
            <a:spAutoFit/>
          </a:bodyPr>
          <a:lstStyle/>
          <a:p>
            <a:pPr>
              <a:lnSpc>
                <a:spcPts val="2261"/>
              </a:lnSpc>
              <a:spcBef>
                <a:spcPct val="0"/>
              </a:spcBef>
            </a:pPr>
            <a:r>
              <a:rPr lang="en-US" sz="2400" dirty="0">
                <a:solidFill>
                  <a:schemeClr val="tx1">
                    <a:lumMod val="95000"/>
                  </a:schemeClr>
                </a:solidFill>
                <a:latin typeface="Times New Roman" panose="02020603050405020304" pitchFamily="18" charset="0"/>
                <a:cs typeface="Times New Roman" panose="02020603050405020304" pitchFamily="18" charset="0"/>
              </a:rPr>
              <a:t>Generate preliminary diagnosis </a:t>
            </a:r>
            <a:endParaRPr lang="en-US" sz="2133" b="1" dirty="0">
              <a:solidFill>
                <a:schemeClr val="tx1">
                  <a:lumMod val="95000"/>
                </a:schemeClr>
              </a:solidFill>
              <a:latin typeface="Times New Roman" panose="02020603050405020304" pitchFamily="18" charset="0"/>
              <a:ea typeface="Raleway Bold"/>
              <a:cs typeface="Times New Roman" panose="02020603050405020304" pitchFamily="18" charset="0"/>
              <a:sym typeface="Raleway Bold"/>
            </a:endParaRPr>
          </a:p>
        </p:txBody>
      </p:sp>
      <p:sp>
        <p:nvSpPr>
          <p:cNvPr id="36" name="Freeform 21">
            <a:extLst>
              <a:ext uri="{FF2B5EF4-FFF2-40B4-BE49-F238E27FC236}">
                <a16:creationId xmlns:a16="http://schemas.microsoft.com/office/drawing/2014/main" id="{2EB15B26-E6F2-A21A-9081-E53C5651903E}"/>
              </a:ext>
            </a:extLst>
          </p:cNvPr>
          <p:cNvSpPr/>
          <p:nvPr/>
        </p:nvSpPr>
        <p:spPr>
          <a:xfrm>
            <a:off x="1711939" y="6292671"/>
            <a:ext cx="887220" cy="871089"/>
          </a:xfrm>
          <a:custGeom>
            <a:avLst/>
            <a:gdLst/>
            <a:ahLst/>
            <a:cxnLst/>
            <a:rect l="l" t="t" r="r" b="b"/>
            <a:pathLst>
              <a:path w="887220" h="871089">
                <a:moveTo>
                  <a:pt x="0" y="0"/>
                </a:moveTo>
                <a:lnTo>
                  <a:pt x="887221" y="0"/>
                </a:lnTo>
                <a:lnTo>
                  <a:pt x="887221" y="871089"/>
                </a:lnTo>
                <a:lnTo>
                  <a:pt x="0" y="871089"/>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37" name="TextBox 22">
            <a:extLst>
              <a:ext uri="{FF2B5EF4-FFF2-40B4-BE49-F238E27FC236}">
                <a16:creationId xmlns:a16="http://schemas.microsoft.com/office/drawing/2014/main" id="{80510389-55F5-CF44-DF64-57FE958276C0}"/>
              </a:ext>
            </a:extLst>
          </p:cNvPr>
          <p:cNvSpPr txBox="1"/>
          <p:nvPr/>
        </p:nvSpPr>
        <p:spPr>
          <a:xfrm>
            <a:off x="2155549" y="6610858"/>
            <a:ext cx="283352" cy="276999"/>
          </a:xfrm>
          <a:prstGeom prst="rect">
            <a:avLst/>
          </a:prstGeom>
        </p:spPr>
        <p:txBody>
          <a:bodyPr lIns="0" tIns="0" rIns="0" bIns="0" rtlCol="0" anchor="t">
            <a:spAutoFit/>
          </a:bodyPr>
          <a:lstStyle/>
          <a:p>
            <a:pPr algn="l">
              <a:lnSpc>
                <a:spcPts val="2067"/>
              </a:lnSpc>
              <a:spcBef>
                <a:spcPct val="0"/>
              </a:spcBef>
            </a:pPr>
            <a:r>
              <a:rPr lang="en-US" sz="1950" dirty="0">
                <a:solidFill>
                  <a:schemeClr val="tx1">
                    <a:lumMod val="95000"/>
                  </a:schemeClr>
                </a:solidFill>
                <a:latin typeface="Times New Roman" panose="02020603050405020304" pitchFamily="18" charset="0"/>
                <a:ea typeface="TT Lakes Neue"/>
                <a:cs typeface="Times New Roman" panose="02020603050405020304" pitchFamily="18" charset="0"/>
                <a:sym typeface="TT Lakes Neue"/>
              </a:rPr>
              <a:t>4.</a:t>
            </a:r>
          </a:p>
        </p:txBody>
      </p:sp>
      <p:sp>
        <p:nvSpPr>
          <p:cNvPr id="38" name="TextBox 23">
            <a:extLst>
              <a:ext uri="{FF2B5EF4-FFF2-40B4-BE49-F238E27FC236}">
                <a16:creationId xmlns:a16="http://schemas.microsoft.com/office/drawing/2014/main" id="{367DFFBE-2298-1F02-1671-36E986F051AA}"/>
              </a:ext>
            </a:extLst>
          </p:cNvPr>
          <p:cNvSpPr txBox="1"/>
          <p:nvPr/>
        </p:nvSpPr>
        <p:spPr>
          <a:xfrm>
            <a:off x="2862200" y="6601333"/>
            <a:ext cx="3811192" cy="597408"/>
          </a:xfrm>
          <a:prstGeom prst="rect">
            <a:avLst/>
          </a:prstGeom>
        </p:spPr>
        <p:txBody>
          <a:bodyPr lIns="0" tIns="0" rIns="0" bIns="0" rtlCol="0" anchor="t">
            <a:spAutoFit/>
          </a:bodyPr>
          <a:lstStyle/>
          <a:p>
            <a:pPr>
              <a:lnSpc>
                <a:spcPts val="2261"/>
              </a:lnSpc>
              <a:spcBef>
                <a:spcPct val="0"/>
              </a:spcBef>
            </a:pPr>
            <a:r>
              <a:rPr lang="en-US" sz="2400" dirty="0">
                <a:solidFill>
                  <a:schemeClr val="tx1">
                    <a:lumMod val="95000"/>
                  </a:schemeClr>
                </a:solidFill>
                <a:latin typeface="Times New Roman" panose="02020603050405020304" pitchFamily="18" charset="0"/>
                <a:cs typeface="Times New Roman" panose="02020603050405020304" pitchFamily="18" charset="0"/>
              </a:rPr>
              <a:t>Generate diagnosis and suggestions</a:t>
            </a:r>
            <a:endParaRPr lang="en-US" sz="2133" b="1" dirty="0">
              <a:solidFill>
                <a:schemeClr val="tx1">
                  <a:lumMod val="95000"/>
                </a:schemeClr>
              </a:solidFill>
              <a:latin typeface="Times New Roman" panose="02020603050405020304" pitchFamily="18" charset="0"/>
              <a:ea typeface="Raleway Bold"/>
              <a:cs typeface="Times New Roman" panose="02020603050405020304" pitchFamily="18" charset="0"/>
              <a:sym typeface="Raleway Bold"/>
            </a:endParaRPr>
          </a:p>
        </p:txBody>
      </p:sp>
      <p:sp>
        <p:nvSpPr>
          <p:cNvPr id="48" name="Freeform 21">
            <a:extLst>
              <a:ext uri="{FF2B5EF4-FFF2-40B4-BE49-F238E27FC236}">
                <a16:creationId xmlns:a16="http://schemas.microsoft.com/office/drawing/2014/main" id="{9B2A4E47-C034-F168-08DC-57DD6971BEED}"/>
              </a:ext>
            </a:extLst>
          </p:cNvPr>
          <p:cNvSpPr/>
          <p:nvPr/>
        </p:nvSpPr>
        <p:spPr>
          <a:xfrm>
            <a:off x="6940091" y="6283146"/>
            <a:ext cx="887220" cy="871089"/>
          </a:xfrm>
          <a:custGeom>
            <a:avLst/>
            <a:gdLst/>
            <a:ahLst/>
            <a:cxnLst/>
            <a:rect l="l" t="t" r="r" b="b"/>
            <a:pathLst>
              <a:path w="887220" h="871089">
                <a:moveTo>
                  <a:pt x="0" y="0"/>
                </a:moveTo>
                <a:lnTo>
                  <a:pt x="887221" y="0"/>
                </a:lnTo>
                <a:lnTo>
                  <a:pt x="887221" y="871089"/>
                </a:lnTo>
                <a:lnTo>
                  <a:pt x="0" y="871089"/>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49" name="TextBox 22">
            <a:extLst>
              <a:ext uri="{FF2B5EF4-FFF2-40B4-BE49-F238E27FC236}">
                <a16:creationId xmlns:a16="http://schemas.microsoft.com/office/drawing/2014/main" id="{E1C180B2-A18C-47A8-B67E-DC4649E98807}"/>
              </a:ext>
            </a:extLst>
          </p:cNvPr>
          <p:cNvSpPr txBox="1"/>
          <p:nvPr/>
        </p:nvSpPr>
        <p:spPr>
          <a:xfrm>
            <a:off x="7383701" y="6601333"/>
            <a:ext cx="283352" cy="276999"/>
          </a:xfrm>
          <a:prstGeom prst="rect">
            <a:avLst/>
          </a:prstGeom>
        </p:spPr>
        <p:txBody>
          <a:bodyPr lIns="0" tIns="0" rIns="0" bIns="0" rtlCol="0" anchor="t">
            <a:spAutoFit/>
          </a:bodyPr>
          <a:lstStyle/>
          <a:p>
            <a:pPr algn="l">
              <a:lnSpc>
                <a:spcPts val="2067"/>
              </a:lnSpc>
              <a:spcBef>
                <a:spcPct val="0"/>
              </a:spcBef>
            </a:pPr>
            <a:r>
              <a:rPr lang="en-US" sz="1950" dirty="0">
                <a:solidFill>
                  <a:schemeClr val="tx1">
                    <a:lumMod val="95000"/>
                  </a:schemeClr>
                </a:solidFill>
                <a:latin typeface="Times New Roman" panose="02020603050405020304" pitchFamily="18" charset="0"/>
                <a:ea typeface="TT Lakes Neue"/>
                <a:cs typeface="Times New Roman" panose="02020603050405020304" pitchFamily="18" charset="0"/>
                <a:sym typeface="TT Lakes Neue"/>
              </a:rPr>
              <a:t>5.</a:t>
            </a:r>
          </a:p>
        </p:txBody>
      </p:sp>
      <p:sp>
        <p:nvSpPr>
          <p:cNvPr id="50" name="TextBox 23">
            <a:extLst>
              <a:ext uri="{FF2B5EF4-FFF2-40B4-BE49-F238E27FC236}">
                <a16:creationId xmlns:a16="http://schemas.microsoft.com/office/drawing/2014/main" id="{85070C0C-787D-E0DE-FCC4-DFA2B8BECE22}"/>
              </a:ext>
            </a:extLst>
          </p:cNvPr>
          <p:cNvSpPr txBox="1"/>
          <p:nvPr/>
        </p:nvSpPr>
        <p:spPr>
          <a:xfrm>
            <a:off x="8090352" y="6451379"/>
            <a:ext cx="3811192" cy="597408"/>
          </a:xfrm>
          <a:prstGeom prst="rect">
            <a:avLst/>
          </a:prstGeom>
        </p:spPr>
        <p:txBody>
          <a:bodyPr lIns="0" tIns="0" rIns="0" bIns="0" rtlCol="0" anchor="t">
            <a:spAutoFit/>
          </a:bodyPr>
          <a:lstStyle/>
          <a:p>
            <a:pPr marL="0" marR="0" lvl="0" indent="0" algn="l" defTabSz="914400" rtl="0" eaLnBrk="1" fontAlgn="auto" latinLnBrk="0" hangingPunct="1">
              <a:lnSpc>
                <a:spcPts val="2261"/>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Display results with confidence score and rationale</a:t>
            </a:r>
            <a:endParaRPr kumimoji="0" lang="en-US" sz="2133" b="1" i="0" u="none" strike="noStrike" kern="1200" cap="none" spc="0" normalizeH="0" baseline="0" noProof="0" dirty="0">
              <a:ln>
                <a:noFill/>
              </a:ln>
              <a:solidFill>
                <a:prstClr val="white"/>
              </a:solidFill>
              <a:effectLst/>
              <a:uLnTx/>
              <a:uFillTx/>
              <a:latin typeface="Times New Roman" panose="02020603050405020304" pitchFamily="18" charset="0"/>
              <a:ea typeface="Raleway Bold"/>
              <a:cs typeface="Times New Roman" panose="02020603050405020304" pitchFamily="18" charset="0"/>
              <a:sym typeface="Raleway Bold"/>
            </a:endParaRPr>
          </a:p>
        </p:txBody>
      </p:sp>
      <p:pic>
        <p:nvPicPr>
          <p:cNvPr id="2" name="Picture 3" descr="69fd7c6f-94df-4c55-a9dd-16f58c4918fe.png">
            <a:extLst>
              <a:ext uri="{FF2B5EF4-FFF2-40B4-BE49-F238E27FC236}">
                <a16:creationId xmlns:a16="http://schemas.microsoft.com/office/drawing/2014/main" id="{D6C8EEE8-951C-8012-ECAF-73311A6D98E4}"/>
              </a:ext>
            </a:extLst>
          </p:cNvPr>
          <p:cNvPicPr>
            <a:picLocks noChangeAspect="1"/>
          </p:cNvPicPr>
          <p:nvPr/>
        </p:nvPicPr>
        <p:blipFill>
          <a:blip r:embed="rId7"/>
          <a:stretch>
            <a:fillRect/>
          </a:stretch>
        </p:blipFill>
        <p:spPr>
          <a:xfrm>
            <a:off x="13548921" y="342900"/>
            <a:ext cx="4548330" cy="1507448"/>
          </a:xfrm>
          <a:prstGeom prst="rect">
            <a:avLst/>
          </a:prstGeom>
          <a:blipFill>
            <a:blip r:embed="rId8"/>
            <a:tile tx="0" ty="0" sx="100000" sy="100000" flip="none" algn="tl"/>
          </a:blip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a:extLst>
            <a:ext uri="{FF2B5EF4-FFF2-40B4-BE49-F238E27FC236}">
              <a16:creationId xmlns:a16="http://schemas.microsoft.com/office/drawing/2014/main" id="{AC43EFFF-E597-988E-5AF3-373567E583D4}"/>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9BD05634-9C8E-1C80-9CD3-A49D66C14C9F}"/>
              </a:ext>
            </a:extLst>
          </p:cNvPr>
          <p:cNvSpPr/>
          <p:nvPr/>
        </p:nvSpPr>
        <p:spPr>
          <a:xfrm>
            <a:off x="3352800" y="418236"/>
            <a:ext cx="9756040" cy="2447879"/>
          </a:xfrm>
          <a:custGeom>
            <a:avLst/>
            <a:gdLst/>
            <a:ahLst/>
            <a:cxnLst/>
            <a:rect l="l" t="t" r="r" b="b"/>
            <a:pathLst>
              <a:path w="9756040" h="2447879">
                <a:moveTo>
                  <a:pt x="0" y="0"/>
                </a:moveTo>
                <a:lnTo>
                  <a:pt x="9756040" y="0"/>
                </a:lnTo>
                <a:lnTo>
                  <a:pt x="9756040" y="2447879"/>
                </a:lnTo>
                <a:lnTo>
                  <a:pt x="0" y="2447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latin typeface="Times New Roman" panose="02020603050405020304" pitchFamily="18" charset="0"/>
              <a:cs typeface="Times New Roman" panose="02020603050405020304" pitchFamily="18" charset="0"/>
            </a:endParaRPr>
          </a:p>
        </p:txBody>
      </p:sp>
      <p:sp>
        <p:nvSpPr>
          <p:cNvPr id="8" name="TextBox 8">
            <a:extLst>
              <a:ext uri="{FF2B5EF4-FFF2-40B4-BE49-F238E27FC236}">
                <a16:creationId xmlns:a16="http://schemas.microsoft.com/office/drawing/2014/main" id="{613EEE77-3D92-62A9-B155-29334684A931}"/>
              </a:ext>
            </a:extLst>
          </p:cNvPr>
          <p:cNvSpPr txBox="1"/>
          <p:nvPr/>
        </p:nvSpPr>
        <p:spPr>
          <a:xfrm>
            <a:off x="5257800" y="985108"/>
            <a:ext cx="6324599" cy="1038811"/>
          </a:xfrm>
          <a:prstGeom prst="rect">
            <a:avLst/>
          </a:prstGeom>
        </p:spPr>
        <p:txBody>
          <a:bodyPr wrap="square" lIns="0" tIns="0" rIns="0" bIns="0" rtlCol="0" anchor="t">
            <a:spAutoFit/>
          </a:bodyPr>
          <a:lstStyle/>
          <a:p>
            <a:pPr>
              <a:lnSpc>
                <a:spcPts val="8936"/>
              </a:lnSpc>
              <a:spcBef>
                <a:spcPct val="0"/>
              </a:spcBef>
            </a:pPr>
            <a:r>
              <a:rPr lang="en-US" sz="5400" dirty="0">
                <a:solidFill>
                  <a:srgbClr val="84E3F8"/>
                </a:solidFill>
                <a:latin typeface="Times New Roman" panose="02020603050405020304" pitchFamily="18" charset="0"/>
                <a:cs typeface="Times New Roman" panose="02020603050405020304" pitchFamily="18" charset="0"/>
              </a:rPr>
              <a:t>SYSTEM Architecture</a:t>
            </a:r>
            <a:endParaRPr lang="en-US" sz="5400" b="1" dirty="0">
              <a:solidFill>
                <a:srgbClr val="84E3F8"/>
              </a:solidFill>
              <a:latin typeface="Times New Roman" panose="02020603050405020304" pitchFamily="18" charset="0"/>
              <a:ea typeface="TT Lakes Neue Bold"/>
              <a:cs typeface="Times New Roman" panose="02020603050405020304" pitchFamily="18" charset="0"/>
              <a:sym typeface="TT Lakes Neue Bold"/>
            </a:endParaRPr>
          </a:p>
        </p:txBody>
      </p:sp>
      <p:sp>
        <p:nvSpPr>
          <p:cNvPr id="9" name="TextBox 9">
            <a:extLst>
              <a:ext uri="{FF2B5EF4-FFF2-40B4-BE49-F238E27FC236}">
                <a16:creationId xmlns:a16="http://schemas.microsoft.com/office/drawing/2014/main" id="{7786AF47-CC5F-EFD8-25F7-EAF4F7D89DFB}"/>
              </a:ext>
            </a:extLst>
          </p:cNvPr>
          <p:cNvSpPr txBox="1"/>
          <p:nvPr/>
        </p:nvSpPr>
        <p:spPr>
          <a:xfrm>
            <a:off x="7924800" y="9730264"/>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latin typeface="Times New Roman" panose="02020603050405020304" pitchFamily="18" charset="0"/>
                <a:ea typeface="TT Lakes Neue"/>
                <a:cs typeface="Times New Roman" panose="02020603050405020304" pitchFamily="18" charset="0"/>
                <a:sym typeface="TT Lakes Neue"/>
              </a:rPr>
              <a:t>PAGE 08</a:t>
            </a:r>
          </a:p>
        </p:txBody>
      </p:sp>
      <p:sp>
        <p:nvSpPr>
          <p:cNvPr id="12" name="TextBox 12">
            <a:extLst>
              <a:ext uri="{FF2B5EF4-FFF2-40B4-BE49-F238E27FC236}">
                <a16:creationId xmlns:a16="http://schemas.microsoft.com/office/drawing/2014/main" id="{8C8750C7-0E8A-8CA0-3CD2-390D4A146537}"/>
              </a:ext>
            </a:extLst>
          </p:cNvPr>
          <p:cNvSpPr txBox="1"/>
          <p:nvPr/>
        </p:nvSpPr>
        <p:spPr>
          <a:xfrm>
            <a:off x="-200474" y="4250954"/>
            <a:ext cx="18688947" cy="3613158"/>
          </a:xfrm>
          <a:prstGeom prst="rect">
            <a:avLst/>
          </a:prstGeom>
        </p:spPr>
        <p:txBody>
          <a:bodyPr lIns="50800" tIns="50800" rIns="50800" bIns="50800" rtlCol="0" anchor="ctr"/>
          <a:lstStyle/>
          <a:p>
            <a:pPr algn="ctr">
              <a:lnSpc>
                <a:spcPts val="2181"/>
              </a:lnSpc>
            </a:pPr>
            <a:endParaRPr>
              <a:solidFill>
                <a:schemeClr val="bg1"/>
              </a:solidFill>
              <a:latin typeface="Times New Roman" panose="02020603050405020304" pitchFamily="18" charset="0"/>
              <a:cs typeface="Times New Roman" panose="02020603050405020304" pitchFamily="18" charset="0"/>
            </a:endParaRPr>
          </a:p>
        </p:txBody>
      </p:sp>
      <p:pic>
        <p:nvPicPr>
          <p:cNvPr id="2" name="Picture 3" descr="69fd7c6f-94df-4c55-a9dd-16f58c4918fe.png">
            <a:extLst>
              <a:ext uri="{FF2B5EF4-FFF2-40B4-BE49-F238E27FC236}">
                <a16:creationId xmlns:a16="http://schemas.microsoft.com/office/drawing/2014/main" id="{81F84D1A-A2AD-3D3C-EDA6-165771437EF1}"/>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pic>
        <p:nvPicPr>
          <p:cNvPr id="3" name="תמונה 2">
            <a:extLst>
              <a:ext uri="{FF2B5EF4-FFF2-40B4-BE49-F238E27FC236}">
                <a16:creationId xmlns:a16="http://schemas.microsoft.com/office/drawing/2014/main" id="{CFEA4CA4-E77D-27FC-789F-084DDC1B19B3}"/>
              </a:ext>
            </a:extLst>
          </p:cNvPr>
          <p:cNvPicPr>
            <a:picLocks noChangeAspect="1"/>
          </p:cNvPicPr>
          <p:nvPr/>
        </p:nvPicPr>
        <p:blipFill>
          <a:blip r:embed="rId7"/>
          <a:stretch>
            <a:fillRect/>
          </a:stretch>
        </p:blipFill>
        <p:spPr>
          <a:xfrm>
            <a:off x="2934920" y="2885927"/>
            <a:ext cx="10591800" cy="6665463"/>
          </a:xfrm>
          <a:prstGeom prst="rect">
            <a:avLst/>
          </a:prstGeom>
        </p:spPr>
      </p:pic>
    </p:spTree>
    <p:extLst>
      <p:ext uri="{BB962C8B-B14F-4D97-AF65-F5344CB8AC3E}">
        <p14:creationId xmlns:p14="http://schemas.microsoft.com/office/powerpoint/2010/main" val="232792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a:extLst>
            <a:ext uri="{FF2B5EF4-FFF2-40B4-BE49-F238E27FC236}">
              <a16:creationId xmlns:a16="http://schemas.microsoft.com/office/drawing/2014/main" id="{F7DA1A78-460F-68F7-CF51-85BF6C54CBA8}"/>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36A0930B-E10A-63A2-09F2-507E77B612E1}"/>
              </a:ext>
            </a:extLst>
          </p:cNvPr>
          <p:cNvSpPr/>
          <p:nvPr/>
        </p:nvSpPr>
        <p:spPr>
          <a:xfrm>
            <a:off x="3823464" y="221013"/>
            <a:ext cx="9756040" cy="2447879"/>
          </a:xfrm>
          <a:custGeom>
            <a:avLst/>
            <a:gdLst/>
            <a:ahLst/>
            <a:cxnLst/>
            <a:rect l="l" t="t" r="r" b="b"/>
            <a:pathLst>
              <a:path w="9756040" h="2447879">
                <a:moveTo>
                  <a:pt x="0" y="0"/>
                </a:moveTo>
                <a:lnTo>
                  <a:pt x="9756040" y="0"/>
                </a:lnTo>
                <a:lnTo>
                  <a:pt x="9756040" y="2447879"/>
                </a:lnTo>
                <a:lnTo>
                  <a:pt x="0" y="2447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8" name="TextBox 8">
            <a:extLst>
              <a:ext uri="{FF2B5EF4-FFF2-40B4-BE49-F238E27FC236}">
                <a16:creationId xmlns:a16="http://schemas.microsoft.com/office/drawing/2014/main" id="{D1C13AE9-FA1F-4123-315C-E92DD4445257}"/>
              </a:ext>
            </a:extLst>
          </p:cNvPr>
          <p:cNvSpPr txBox="1"/>
          <p:nvPr/>
        </p:nvSpPr>
        <p:spPr>
          <a:xfrm>
            <a:off x="6720030" y="683182"/>
            <a:ext cx="6859474" cy="1038811"/>
          </a:xfrm>
          <a:prstGeom prst="rect">
            <a:avLst/>
          </a:prstGeom>
        </p:spPr>
        <p:txBody>
          <a:bodyPr wrap="square" lIns="0" tIns="0" rIns="0" bIns="0" rtlCol="0" anchor="t">
            <a:spAutoFit/>
          </a:bodyPr>
          <a:lstStyle/>
          <a:p>
            <a:pPr>
              <a:lnSpc>
                <a:spcPts val="8936"/>
              </a:lnSpc>
              <a:spcBef>
                <a:spcPct val="0"/>
              </a:spcBef>
            </a:pPr>
            <a:r>
              <a:rPr lang="en-US" sz="5400" dirty="0">
                <a:solidFill>
                  <a:srgbClr val="84E3F8"/>
                </a:solidFill>
              </a:rPr>
              <a:t>Activity Diagram </a:t>
            </a:r>
            <a:endParaRPr lang="en-US" sz="5400" b="1" dirty="0">
              <a:solidFill>
                <a:srgbClr val="84E3F8"/>
              </a:solidFill>
              <a:ea typeface="TT Lakes Neue Bold"/>
              <a:cs typeface="TT Lakes Neue Bold"/>
              <a:sym typeface="TT Lakes Neue Bold"/>
            </a:endParaRPr>
          </a:p>
        </p:txBody>
      </p:sp>
      <p:sp>
        <p:nvSpPr>
          <p:cNvPr id="9" name="TextBox 9">
            <a:extLst>
              <a:ext uri="{FF2B5EF4-FFF2-40B4-BE49-F238E27FC236}">
                <a16:creationId xmlns:a16="http://schemas.microsoft.com/office/drawing/2014/main" id="{B38400D9-CDB4-AF93-C1FF-0FFE084A7BF3}"/>
              </a:ext>
            </a:extLst>
          </p:cNvPr>
          <p:cNvSpPr txBox="1"/>
          <p:nvPr/>
        </p:nvSpPr>
        <p:spPr>
          <a:xfrm>
            <a:off x="8701484" y="9288719"/>
            <a:ext cx="1418817" cy="276999"/>
          </a:xfrm>
          <a:prstGeom prst="rect">
            <a:avLst/>
          </a:prstGeom>
        </p:spPr>
        <p:txBody>
          <a:bodyPr lIns="0" tIns="0" rIns="0" bIns="0" rtlCol="0" anchor="t">
            <a:spAutoFit/>
          </a:bodyPr>
          <a:lstStyle/>
          <a:p>
            <a:pPr algn="l">
              <a:lnSpc>
                <a:spcPts val="2067"/>
              </a:lnSpc>
              <a:spcBef>
                <a:spcPct val="0"/>
              </a:spcBef>
            </a:pPr>
            <a:r>
              <a:rPr lang="en-US" sz="1950" dirty="0">
                <a:solidFill>
                  <a:srgbClr val="84E3F8"/>
                </a:solidFill>
                <a:ea typeface="TT Lakes Neue"/>
                <a:cs typeface="TT Lakes Neue"/>
                <a:sym typeface="TT Lakes Neue"/>
              </a:rPr>
              <a:t>PAGE 09</a:t>
            </a:r>
          </a:p>
        </p:txBody>
      </p:sp>
      <p:pic>
        <p:nvPicPr>
          <p:cNvPr id="2" name="Picture 3" descr="69fd7c6f-94df-4c55-a9dd-16f58c4918fe.png">
            <a:extLst>
              <a:ext uri="{FF2B5EF4-FFF2-40B4-BE49-F238E27FC236}">
                <a16:creationId xmlns:a16="http://schemas.microsoft.com/office/drawing/2014/main" id="{0B2352BE-3FBC-7D4C-92DC-E350132C13CD}"/>
              </a:ext>
            </a:extLst>
          </p:cNvPr>
          <p:cNvPicPr>
            <a:picLocks noChangeAspect="1"/>
          </p:cNvPicPr>
          <p:nvPr/>
        </p:nvPicPr>
        <p:blipFill>
          <a:blip r:embed="rId5"/>
          <a:stretch>
            <a:fillRect/>
          </a:stretch>
        </p:blipFill>
        <p:spPr>
          <a:xfrm>
            <a:off x="13548921" y="342900"/>
            <a:ext cx="4548330" cy="1507448"/>
          </a:xfrm>
          <a:prstGeom prst="rect">
            <a:avLst/>
          </a:prstGeom>
          <a:blipFill>
            <a:blip r:embed="rId6"/>
            <a:tile tx="0" ty="0" sx="100000" sy="100000" flip="none" algn="tl"/>
          </a:blipFill>
        </p:spPr>
      </p:pic>
      <p:pic>
        <p:nvPicPr>
          <p:cNvPr id="6" name="תמונה 5">
            <a:extLst>
              <a:ext uri="{FF2B5EF4-FFF2-40B4-BE49-F238E27FC236}">
                <a16:creationId xmlns:a16="http://schemas.microsoft.com/office/drawing/2014/main" id="{EEE532D1-CF11-1185-DC92-E460E1890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4606" y="2062275"/>
            <a:ext cx="5538788" cy="7078758"/>
          </a:xfrm>
          <a:prstGeom prst="rect">
            <a:avLst/>
          </a:prstGeom>
        </p:spPr>
      </p:pic>
    </p:spTree>
    <p:extLst>
      <p:ext uri="{BB962C8B-B14F-4D97-AF65-F5344CB8AC3E}">
        <p14:creationId xmlns:p14="http://schemas.microsoft.com/office/powerpoint/2010/main" val="3308200537"/>
      </p:ext>
    </p:extLst>
  </p:cSld>
  <p:clrMapOvr>
    <a:masterClrMapping/>
  </p:clrMapOvr>
</p:sld>
</file>

<file path=ppt/theme/theme1.xml><?xml version="1.0" encoding="utf-8"?>
<a:theme xmlns:a="http://schemas.openxmlformats.org/drawingml/2006/main" name="עומק">
  <a:themeElements>
    <a:clrScheme name="עומק">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עומק">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ומק">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TM04033923[[fn=עומק]]</Template>
  <TotalTime>3755</TotalTime>
  <Words>2197</Words>
  <Application>Microsoft Office PowerPoint</Application>
  <PresentationFormat>מותאם אישית</PresentationFormat>
  <Paragraphs>166</Paragraphs>
  <Slides>18</Slides>
  <Notes>18</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18</vt:i4>
      </vt:variant>
    </vt:vector>
  </HeadingPairs>
  <TitlesOfParts>
    <vt:vector size="25" baseType="lpstr">
      <vt:lpstr>Times New Roman</vt:lpstr>
      <vt:lpstr>TT Lakes Neue Bold</vt:lpstr>
      <vt:lpstr>Arial</vt:lpstr>
      <vt:lpstr>Corbel</vt:lpstr>
      <vt:lpstr>TT Lakes Neue</vt:lpstr>
      <vt:lpstr>Calibri</vt:lpstr>
      <vt:lpstr>עומק</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AI Technology Presentation</dc:title>
  <dc:creator>Bar Bitton</dc:creator>
  <cp:lastModifiedBy>Bar Matzliah</cp:lastModifiedBy>
  <cp:revision>64</cp:revision>
  <dcterms:created xsi:type="dcterms:W3CDTF">2006-08-16T00:00:00Z</dcterms:created>
  <dcterms:modified xsi:type="dcterms:W3CDTF">2025-07-13T08:40:38Z</dcterms:modified>
  <dc:identifier>DAGqyRVtCNc</dc:identifier>
</cp:coreProperties>
</file>